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6" r:id="rId3"/>
    <p:sldMasterId id="2147483698" r:id="rId4"/>
  </p:sldMasterIdLst>
  <p:notesMasterIdLst>
    <p:notesMasterId r:id="rId71"/>
  </p:notesMasterIdLst>
  <p:sldIdLst>
    <p:sldId id="288" r:id="rId5"/>
    <p:sldId id="311" r:id="rId6"/>
    <p:sldId id="342" r:id="rId7"/>
    <p:sldId id="340" r:id="rId8"/>
    <p:sldId id="343" r:id="rId9"/>
    <p:sldId id="344" r:id="rId10"/>
    <p:sldId id="346" r:id="rId11"/>
    <p:sldId id="345" r:id="rId12"/>
    <p:sldId id="341" r:id="rId13"/>
    <p:sldId id="395" r:id="rId14"/>
    <p:sldId id="399" r:id="rId15"/>
    <p:sldId id="400" r:id="rId16"/>
    <p:sldId id="347" r:id="rId17"/>
    <p:sldId id="394" r:id="rId18"/>
    <p:sldId id="387" r:id="rId19"/>
    <p:sldId id="348" r:id="rId20"/>
    <p:sldId id="349" r:id="rId21"/>
    <p:sldId id="350" r:id="rId22"/>
    <p:sldId id="384" r:id="rId23"/>
    <p:sldId id="388" r:id="rId24"/>
    <p:sldId id="391" r:id="rId25"/>
    <p:sldId id="389" r:id="rId26"/>
    <p:sldId id="392" r:id="rId27"/>
    <p:sldId id="432" r:id="rId28"/>
    <p:sldId id="351" r:id="rId29"/>
    <p:sldId id="352" r:id="rId30"/>
    <p:sldId id="353" r:id="rId31"/>
    <p:sldId id="355" r:id="rId32"/>
    <p:sldId id="356" r:id="rId33"/>
    <p:sldId id="357" r:id="rId34"/>
    <p:sldId id="402" r:id="rId35"/>
    <p:sldId id="386" r:id="rId36"/>
    <p:sldId id="358" r:id="rId37"/>
    <p:sldId id="403" r:id="rId38"/>
    <p:sldId id="408" r:id="rId39"/>
    <p:sldId id="409" r:id="rId40"/>
    <p:sldId id="404" r:id="rId41"/>
    <p:sldId id="410" r:id="rId42"/>
    <p:sldId id="362" r:id="rId43"/>
    <p:sldId id="365" r:id="rId44"/>
    <p:sldId id="434" r:id="rId45"/>
    <p:sldId id="433" r:id="rId46"/>
    <p:sldId id="363" r:id="rId47"/>
    <p:sldId id="411" r:id="rId48"/>
    <p:sldId id="412" r:id="rId49"/>
    <p:sldId id="364" r:id="rId50"/>
    <p:sldId id="366" r:id="rId51"/>
    <p:sldId id="416" r:id="rId52"/>
    <p:sldId id="435" r:id="rId53"/>
    <p:sldId id="367" r:id="rId54"/>
    <p:sldId id="368" r:id="rId55"/>
    <p:sldId id="418" r:id="rId56"/>
    <p:sldId id="417" r:id="rId57"/>
    <p:sldId id="423" r:id="rId58"/>
    <p:sldId id="425" r:id="rId59"/>
    <p:sldId id="369" r:id="rId60"/>
    <p:sldId id="370" r:id="rId61"/>
    <p:sldId id="421" r:id="rId62"/>
    <p:sldId id="420" r:id="rId63"/>
    <p:sldId id="371" r:id="rId64"/>
    <p:sldId id="422" r:id="rId65"/>
    <p:sldId id="436" r:id="rId66"/>
    <p:sldId id="372" r:id="rId67"/>
    <p:sldId id="427" r:id="rId68"/>
    <p:sldId id="428" r:id="rId69"/>
    <p:sldId id="336" r:id="rId70"/>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FF00FF"/>
    <a:srgbClr val="CC0099"/>
    <a:srgbClr val="00CC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26" autoAdjust="0"/>
    <p:restoredTop sz="94660"/>
  </p:normalViewPr>
  <p:slideViewPr>
    <p:cSldViewPr snapToGrid="0">
      <p:cViewPr varScale="1">
        <p:scale>
          <a:sx n="84" d="100"/>
          <a:sy n="84" d="100"/>
        </p:scale>
        <p:origin x="1188" y="60"/>
      </p:cViewPr>
      <p:guideLst>
        <p:guide orient="horz" pos="180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B7C5E3-F5E6-41C4-A701-4C564866FDDE}" type="datetimeFigureOut">
              <a:rPr lang="en-US" smtClean="0"/>
              <a:pPr/>
              <a:t>6/15/2021</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C55925-AA81-4AAE-839F-B87D7A63209A}" type="slidenum">
              <a:rPr lang="en-US" smtClean="0"/>
              <a:pPr/>
              <a:t>‹#›</a:t>
            </a:fld>
            <a:endParaRPr lang="en-US"/>
          </a:p>
        </p:txBody>
      </p:sp>
    </p:spTree>
    <p:extLst>
      <p:ext uri="{BB962C8B-B14F-4D97-AF65-F5344CB8AC3E}">
        <p14:creationId xmlns:p14="http://schemas.microsoft.com/office/powerpoint/2010/main" val="3694815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6"/>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589CFB-85D1-4407-8D6D-C94F4EBFCD71}" type="datetime1">
              <a:rPr lang="en-US" smtClean="0"/>
              <a:pPr/>
              <a:t>6/15/2021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47BF08-C9B8-4239-9CCD-8770204A3B2F}" type="datetime1">
              <a:rPr lang="en-US" smtClean="0"/>
              <a:pPr/>
              <a:t>6/15/2021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4F60AA-A22C-46CB-9232-7EE714CE39C1}" type="datetime1">
              <a:rPr lang="en-US" smtClean="0"/>
              <a:pPr/>
              <a:t>6/15/2021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700"/>
            </a:lvl1pPr>
          </a:lstStyle>
          <a:p>
            <a:r>
              <a:rPr lang="en-US" smtClean="0"/>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900"/>
            </a:lvl1pPr>
            <a:lvl2pPr marL="356616" indent="0" algn="ctr">
              <a:buNone/>
              <a:defRPr sz="1600"/>
            </a:lvl2pPr>
            <a:lvl3pPr marL="713232" indent="0" algn="ctr">
              <a:buNone/>
              <a:defRPr sz="1400"/>
            </a:lvl3pPr>
            <a:lvl4pPr marL="1069848" indent="0" algn="ctr">
              <a:buNone/>
              <a:defRPr sz="1200"/>
            </a:lvl4pPr>
            <a:lvl5pPr marL="1426464" indent="0" algn="ctr">
              <a:buNone/>
              <a:defRPr sz="1200"/>
            </a:lvl5pPr>
            <a:lvl6pPr marL="1783080" indent="0" algn="ctr">
              <a:buNone/>
              <a:defRPr sz="1200"/>
            </a:lvl6pPr>
            <a:lvl7pPr marL="2139696" indent="0" algn="ctr">
              <a:buNone/>
              <a:defRPr sz="1200"/>
            </a:lvl7pPr>
            <a:lvl8pPr marL="2496312" indent="0" algn="ctr">
              <a:buNone/>
              <a:defRPr sz="1200"/>
            </a:lvl8pPr>
            <a:lvl9pPr marL="2852928"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9D9740-4481-49AC-9EB8-57006C235864}" type="datetime1">
              <a:rPr lang="en-US" smtClean="0"/>
              <a:pPr/>
              <a:t>6/15/2021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33D24-CA9E-486D-8E0C-AB4495C70C6E}" type="slidenum">
              <a:rPr lang="en-US" smtClean="0"/>
              <a:pPr/>
              <a:t>‹#›</a:t>
            </a:fld>
            <a:endParaRPr lang="en-US"/>
          </a:p>
        </p:txBody>
      </p:sp>
    </p:spTree>
    <p:extLst>
      <p:ext uri="{BB962C8B-B14F-4D97-AF65-F5344CB8AC3E}">
        <p14:creationId xmlns:p14="http://schemas.microsoft.com/office/powerpoint/2010/main" val="3835856614"/>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1AEA7B-63DE-499F-BB53-73313E1F23DE}" type="datetime1">
              <a:rPr lang="en-US" smtClean="0"/>
              <a:pPr/>
              <a:t>6/15/2021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33D24-CA9E-486D-8E0C-AB4495C70C6E}" type="slidenum">
              <a:rPr lang="en-US" smtClean="0"/>
              <a:pPr/>
              <a:t>‹#›</a:t>
            </a:fld>
            <a:endParaRPr lang="en-US"/>
          </a:p>
        </p:txBody>
      </p:sp>
    </p:spTree>
    <p:extLst>
      <p:ext uri="{BB962C8B-B14F-4D97-AF65-F5344CB8AC3E}">
        <p14:creationId xmlns:p14="http://schemas.microsoft.com/office/powerpoint/2010/main" val="1706352507"/>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7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900">
                <a:solidFill>
                  <a:schemeClr val="tx1">
                    <a:tint val="75000"/>
                  </a:schemeClr>
                </a:solidFill>
              </a:defRPr>
            </a:lvl1pPr>
            <a:lvl2pPr marL="356616" indent="0">
              <a:buNone/>
              <a:defRPr sz="1600">
                <a:solidFill>
                  <a:schemeClr val="tx1">
                    <a:tint val="75000"/>
                  </a:schemeClr>
                </a:solidFill>
              </a:defRPr>
            </a:lvl2pPr>
            <a:lvl3pPr marL="713232" indent="0">
              <a:buNone/>
              <a:defRPr sz="1400">
                <a:solidFill>
                  <a:schemeClr val="tx1">
                    <a:tint val="75000"/>
                  </a:schemeClr>
                </a:solidFill>
              </a:defRPr>
            </a:lvl3pPr>
            <a:lvl4pPr marL="1069848" indent="0">
              <a:buNone/>
              <a:defRPr sz="1200">
                <a:solidFill>
                  <a:schemeClr val="tx1">
                    <a:tint val="75000"/>
                  </a:schemeClr>
                </a:solidFill>
              </a:defRPr>
            </a:lvl4pPr>
            <a:lvl5pPr marL="1426464" indent="0">
              <a:buNone/>
              <a:defRPr sz="1200">
                <a:solidFill>
                  <a:schemeClr val="tx1">
                    <a:tint val="75000"/>
                  </a:schemeClr>
                </a:solidFill>
              </a:defRPr>
            </a:lvl5pPr>
            <a:lvl6pPr marL="1783080" indent="0">
              <a:buNone/>
              <a:defRPr sz="1200">
                <a:solidFill>
                  <a:schemeClr val="tx1">
                    <a:tint val="75000"/>
                  </a:schemeClr>
                </a:solidFill>
              </a:defRPr>
            </a:lvl6pPr>
            <a:lvl7pPr marL="2139696" indent="0">
              <a:buNone/>
              <a:defRPr sz="1200">
                <a:solidFill>
                  <a:schemeClr val="tx1">
                    <a:tint val="75000"/>
                  </a:schemeClr>
                </a:solidFill>
              </a:defRPr>
            </a:lvl7pPr>
            <a:lvl8pPr marL="2496312" indent="0">
              <a:buNone/>
              <a:defRPr sz="1200">
                <a:solidFill>
                  <a:schemeClr val="tx1">
                    <a:tint val="75000"/>
                  </a:schemeClr>
                </a:solidFill>
              </a:defRPr>
            </a:lvl8pPr>
            <a:lvl9pPr marL="2852928"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5635A8-E9BE-4D7F-806C-AD2D832A6830}" type="datetime1">
              <a:rPr lang="en-US" smtClean="0"/>
              <a:pPr/>
              <a:t>6/15/2021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33D24-CA9E-486D-8E0C-AB4495C70C6E}" type="slidenum">
              <a:rPr lang="en-US" smtClean="0"/>
              <a:pPr/>
              <a:t>‹#›</a:t>
            </a:fld>
            <a:endParaRPr lang="en-US"/>
          </a:p>
        </p:txBody>
      </p:sp>
    </p:spTree>
    <p:extLst>
      <p:ext uri="{BB962C8B-B14F-4D97-AF65-F5344CB8AC3E}">
        <p14:creationId xmlns:p14="http://schemas.microsoft.com/office/powerpoint/2010/main" val="594023328"/>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CFEAD78-C1D3-4F2B-A7B6-6B132DDFFD52}" type="datetime1">
              <a:rPr lang="en-US" smtClean="0"/>
              <a:pPr/>
              <a:t>6/15/2021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B33D24-CA9E-486D-8E0C-AB4495C70C6E}" type="slidenum">
              <a:rPr lang="en-US" smtClean="0"/>
              <a:pPr/>
              <a:t>‹#›</a:t>
            </a:fld>
            <a:endParaRPr lang="en-US"/>
          </a:p>
        </p:txBody>
      </p:sp>
    </p:spTree>
    <p:extLst>
      <p:ext uri="{BB962C8B-B14F-4D97-AF65-F5344CB8AC3E}">
        <p14:creationId xmlns:p14="http://schemas.microsoft.com/office/powerpoint/2010/main" val="3840224299"/>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1C670D7-E59E-4B8B-A73D-859F17250848}" type="datetime1">
              <a:rPr lang="en-US" smtClean="0"/>
              <a:pPr/>
              <a:t>6/15/2021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B33D24-CA9E-486D-8E0C-AB4495C70C6E}" type="slidenum">
              <a:rPr lang="en-US" smtClean="0"/>
              <a:pPr/>
              <a:t>‹#›</a:t>
            </a:fld>
            <a:endParaRPr lang="en-US"/>
          </a:p>
        </p:txBody>
      </p:sp>
    </p:spTree>
    <p:extLst>
      <p:ext uri="{BB962C8B-B14F-4D97-AF65-F5344CB8AC3E}">
        <p14:creationId xmlns:p14="http://schemas.microsoft.com/office/powerpoint/2010/main" val="3696385424"/>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4CF04E-1B2B-41CF-B232-03EA23A18417}" type="datetime1">
              <a:rPr lang="en-US" smtClean="0"/>
              <a:pPr/>
              <a:t>6/15/2021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B33D24-CA9E-486D-8E0C-AB4495C70C6E}" type="slidenum">
              <a:rPr lang="en-US" smtClean="0"/>
              <a:pPr/>
              <a:t>‹#›</a:t>
            </a:fld>
            <a:endParaRPr lang="en-US"/>
          </a:p>
        </p:txBody>
      </p:sp>
    </p:spTree>
    <p:extLst>
      <p:ext uri="{BB962C8B-B14F-4D97-AF65-F5344CB8AC3E}">
        <p14:creationId xmlns:p14="http://schemas.microsoft.com/office/powerpoint/2010/main" val="967880420"/>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848670-3BDE-4C2C-A96C-1F5E59BB53FB}" type="datetime1">
              <a:rPr lang="en-US" smtClean="0"/>
              <a:pPr/>
              <a:t>6/15/2021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B33D24-CA9E-486D-8E0C-AB4495C70C6E}" type="slidenum">
              <a:rPr lang="en-US" smtClean="0"/>
              <a:pPr/>
              <a:t>‹#›</a:t>
            </a:fld>
            <a:endParaRPr lang="en-US"/>
          </a:p>
        </p:txBody>
      </p:sp>
    </p:spTree>
    <p:extLst>
      <p:ext uri="{BB962C8B-B14F-4D97-AF65-F5344CB8AC3E}">
        <p14:creationId xmlns:p14="http://schemas.microsoft.com/office/powerpoint/2010/main" val="3131855857"/>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500"/>
            </a:lvl1pPr>
          </a:lstStyle>
          <a:p>
            <a:r>
              <a:rPr lang="en-US" smtClean="0"/>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en-US" smtClean="0"/>
              <a:t>Edit Master text styles</a:t>
            </a:r>
          </a:p>
        </p:txBody>
      </p:sp>
      <p:sp>
        <p:nvSpPr>
          <p:cNvPr id="5" name="Date Placeholder 4"/>
          <p:cNvSpPr>
            <a:spLocks noGrp="1"/>
          </p:cNvSpPr>
          <p:nvPr>
            <p:ph type="dt" sz="half" idx="10"/>
          </p:nvPr>
        </p:nvSpPr>
        <p:spPr/>
        <p:txBody>
          <a:bodyPr/>
          <a:lstStyle/>
          <a:p>
            <a:fld id="{1D4BC059-C3FC-4707-97E9-F0DAF62BC6EC}" type="datetime1">
              <a:rPr lang="en-US" smtClean="0"/>
              <a:pPr/>
              <a:t>6/15/2021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B33D24-CA9E-486D-8E0C-AB4495C70C6E}" type="slidenum">
              <a:rPr lang="en-US" smtClean="0"/>
              <a:pPr/>
              <a:t>‹#›</a:t>
            </a:fld>
            <a:endParaRPr lang="en-US"/>
          </a:p>
        </p:txBody>
      </p:sp>
    </p:spTree>
    <p:extLst>
      <p:ext uri="{BB962C8B-B14F-4D97-AF65-F5344CB8AC3E}">
        <p14:creationId xmlns:p14="http://schemas.microsoft.com/office/powerpoint/2010/main" val="3061055493"/>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1E6FA7-A4A0-4B11-963B-BE627D2A50FA}" type="datetime1">
              <a:rPr lang="en-US" smtClean="0"/>
              <a:pPr/>
              <a:t>6/15/2021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5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en-US" smtClean="0"/>
              <a:t>Edit Master text styles</a:t>
            </a:r>
          </a:p>
        </p:txBody>
      </p:sp>
      <p:sp>
        <p:nvSpPr>
          <p:cNvPr id="5" name="Date Placeholder 4"/>
          <p:cNvSpPr>
            <a:spLocks noGrp="1"/>
          </p:cNvSpPr>
          <p:nvPr>
            <p:ph type="dt" sz="half" idx="10"/>
          </p:nvPr>
        </p:nvSpPr>
        <p:spPr/>
        <p:txBody>
          <a:bodyPr/>
          <a:lstStyle/>
          <a:p>
            <a:fld id="{BDAFD94A-8BE1-40C5-9276-B0A8806DAF22}" type="datetime1">
              <a:rPr lang="en-US" smtClean="0"/>
              <a:pPr/>
              <a:t>6/15/2021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B33D24-CA9E-486D-8E0C-AB4495C70C6E}" type="slidenum">
              <a:rPr lang="en-US" smtClean="0"/>
              <a:pPr/>
              <a:t>‹#›</a:t>
            </a:fld>
            <a:endParaRPr lang="en-US"/>
          </a:p>
        </p:txBody>
      </p:sp>
    </p:spTree>
    <p:extLst>
      <p:ext uri="{BB962C8B-B14F-4D97-AF65-F5344CB8AC3E}">
        <p14:creationId xmlns:p14="http://schemas.microsoft.com/office/powerpoint/2010/main" val="1076523939"/>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3B73B5-0639-4253-BCA8-06A3C35034B0}" type="datetime1">
              <a:rPr lang="en-US" smtClean="0"/>
              <a:pPr/>
              <a:t>6/15/2021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33D24-CA9E-486D-8E0C-AB4495C70C6E}" type="slidenum">
              <a:rPr lang="en-US" smtClean="0"/>
              <a:pPr/>
              <a:t>‹#›</a:t>
            </a:fld>
            <a:endParaRPr lang="en-US"/>
          </a:p>
        </p:txBody>
      </p:sp>
    </p:spTree>
    <p:extLst>
      <p:ext uri="{BB962C8B-B14F-4D97-AF65-F5344CB8AC3E}">
        <p14:creationId xmlns:p14="http://schemas.microsoft.com/office/powerpoint/2010/main" val="1415507332"/>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F1230A-5008-4842-B7B3-BD3DF4DC1FAE}" type="datetime1">
              <a:rPr lang="en-US" smtClean="0"/>
              <a:pPr/>
              <a:t>6/15/2021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33D24-CA9E-486D-8E0C-AB4495C70C6E}" type="slidenum">
              <a:rPr lang="en-US" smtClean="0"/>
              <a:pPr/>
              <a:t>‹#›</a:t>
            </a:fld>
            <a:endParaRPr lang="en-US"/>
          </a:p>
        </p:txBody>
      </p:sp>
    </p:spTree>
    <p:extLst>
      <p:ext uri="{BB962C8B-B14F-4D97-AF65-F5344CB8AC3E}">
        <p14:creationId xmlns:p14="http://schemas.microsoft.com/office/powerpoint/2010/main" val="854678610"/>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88"/>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E33FB7-9FE4-4398-9B4E-EE703C274ED1}" type="datetimeFigureOut">
              <a:rPr lang="en-US" smtClean="0"/>
              <a:pPr/>
              <a:t>6/15/2021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073C1-2372-4169-8384-5D9B778ECCCD}" type="slidenum">
              <a:rPr lang="en-US" smtClean="0"/>
              <a:pPr/>
              <a:t>‹#›</a:t>
            </a:fld>
            <a:endParaRPr lang="en-US"/>
          </a:p>
        </p:txBody>
      </p:sp>
    </p:spTree>
    <p:extLst>
      <p:ext uri="{BB962C8B-B14F-4D97-AF65-F5344CB8AC3E}">
        <p14:creationId xmlns:p14="http://schemas.microsoft.com/office/powerpoint/2010/main" val="1940443048"/>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33FB7-9FE4-4398-9B4E-EE703C274ED1}" type="datetimeFigureOut">
              <a:rPr lang="en-US" smtClean="0"/>
              <a:pPr/>
              <a:t>6/15/2021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073C1-2372-4169-8384-5D9B778ECCCD}" type="slidenum">
              <a:rPr lang="en-US" smtClean="0"/>
              <a:pPr/>
              <a:t>‹#›</a:t>
            </a:fld>
            <a:endParaRPr lang="en-US"/>
          </a:p>
        </p:txBody>
      </p:sp>
    </p:spTree>
    <p:extLst>
      <p:ext uri="{BB962C8B-B14F-4D97-AF65-F5344CB8AC3E}">
        <p14:creationId xmlns:p14="http://schemas.microsoft.com/office/powerpoint/2010/main" val="3079808363"/>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E33FB7-9FE4-4398-9B4E-EE703C274ED1}" type="datetimeFigureOut">
              <a:rPr lang="en-US" smtClean="0"/>
              <a:pPr/>
              <a:t>6/15/2021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073C1-2372-4169-8384-5D9B778ECCCD}" type="slidenum">
              <a:rPr lang="en-US" smtClean="0"/>
              <a:pPr/>
              <a:t>‹#›</a:t>
            </a:fld>
            <a:endParaRPr lang="en-US"/>
          </a:p>
        </p:txBody>
      </p:sp>
    </p:spTree>
    <p:extLst>
      <p:ext uri="{BB962C8B-B14F-4D97-AF65-F5344CB8AC3E}">
        <p14:creationId xmlns:p14="http://schemas.microsoft.com/office/powerpoint/2010/main" val="2857721316"/>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E33FB7-9FE4-4398-9B4E-EE703C274ED1}" type="datetimeFigureOut">
              <a:rPr lang="en-US" smtClean="0"/>
              <a:pPr/>
              <a:t>6/15/2021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4073C1-2372-4169-8384-5D9B778ECCCD}" type="slidenum">
              <a:rPr lang="en-US" smtClean="0"/>
              <a:pPr/>
              <a:t>‹#›</a:t>
            </a:fld>
            <a:endParaRPr lang="en-US"/>
          </a:p>
        </p:txBody>
      </p:sp>
    </p:spTree>
    <p:extLst>
      <p:ext uri="{BB962C8B-B14F-4D97-AF65-F5344CB8AC3E}">
        <p14:creationId xmlns:p14="http://schemas.microsoft.com/office/powerpoint/2010/main" val="1568499932"/>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E33FB7-9FE4-4398-9B4E-EE703C274ED1}" type="datetimeFigureOut">
              <a:rPr lang="en-US" smtClean="0"/>
              <a:pPr/>
              <a:t>6/15/2021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4073C1-2372-4169-8384-5D9B778ECCCD}" type="slidenum">
              <a:rPr lang="en-US" smtClean="0"/>
              <a:pPr/>
              <a:t>‹#›</a:t>
            </a:fld>
            <a:endParaRPr lang="en-US"/>
          </a:p>
        </p:txBody>
      </p:sp>
    </p:spTree>
    <p:extLst>
      <p:ext uri="{BB962C8B-B14F-4D97-AF65-F5344CB8AC3E}">
        <p14:creationId xmlns:p14="http://schemas.microsoft.com/office/powerpoint/2010/main" val="3934018167"/>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E33FB7-9FE4-4398-9B4E-EE703C274ED1}" type="datetimeFigureOut">
              <a:rPr lang="en-US" smtClean="0"/>
              <a:pPr/>
              <a:t>6/15/2021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4073C1-2372-4169-8384-5D9B778ECCCD}" type="slidenum">
              <a:rPr lang="en-US" smtClean="0"/>
              <a:pPr/>
              <a:t>‹#›</a:t>
            </a:fld>
            <a:endParaRPr lang="en-US"/>
          </a:p>
        </p:txBody>
      </p:sp>
    </p:spTree>
    <p:extLst>
      <p:ext uri="{BB962C8B-B14F-4D97-AF65-F5344CB8AC3E}">
        <p14:creationId xmlns:p14="http://schemas.microsoft.com/office/powerpoint/2010/main" val="1882364390"/>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E33FB7-9FE4-4398-9B4E-EE703C274ED1}" type="datetimeFigureOut">
              <a:rPr lang="en-US" smtClean="0"/>
              <a:pPr/>
              <a:t>6/15/2021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4073C1-2372-4169-8384-5D9B778ECCCD}" type="slidenum">
              <a:rPr lang="en-US" smtClean="0"/>
              <a:pPr/>
              <a:t>‹#›</a:t>
            </a:fld>
            <a:endParaRPr lang="en-US"/>
          </a:p>
        </p:txBody>
      </p:sp>
    </p:spTree>
    <p:extLst>
      <p:ext uri="{BB962C8B-B14F-4D97-AF65-F5344CB8AC3E}">
        <p14:creationId xmlns:p14="http://schemas.microsoft.com/office/powerpoint/2010/main" val="1623175678"/>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6068EC-A30B-482F-A97D-447483643556}" type="datetime1">
              <a:rPr lang="en-US" smtClean="0"/>
              <a:pPr/>
              <a:t>6/15/2021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27541"/>
            <a:ext cx="3008313" cy="96837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4"/>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E33FB7-9FE4-4398-9B4E-EE703C274ED1}" type="datetimeFigureOut">
              <a:rPr lang="en-US" smtClean="0"/>
              <a:pPr/>
              <a:t>6/15/2021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4073C1-2372-4169-8384-5D9B778ECCCD}" type="slidenum">
              <a:rPr lang="en-US" smtClean="0"/>
              <a:pPr/>
              <a:t>‹#›</a:t>
            </a:fld>
            <a:endParaRPr lang="en-US"/>
          </a:p>
        </p:txBody>
      </p:sp>
    </p:spTree>
    <p:extLst>
      <p:ext uri="{BB962C8B-B14F-4D97-AF65-F5344CB8AC3E}">
        <p14:creationId xmlns:p14="http://schemas.microsoft.com/office/powerpoint/2010/main" val="2272024961"/>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815"/>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E33FB7-9FE4-4398-9B4E-EE703C274ED1}" type="datetimeFigureOut">
              <a:rPr lang="en-US" smtClean="0"/>
              <a:pPr/>
              <a:t>6/15/2021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4073C1-2372-4169-8384-5D9B778ECCCD}" type="slidenum">
              <a:rPr lang="en-US" smtClean="0"/>
              <a:pPr/>
              <a:t>‹#›</a:t>
            </a:fld>
            <a:endParaRPr lang="en-US"/>
          </a:p>
        </p:txBody>
      </p:sp>
    </p:spTree>
    <p:extLst>
      <p:ext uri="{BB962C8B-B14F-4D97-AF65-F5344CB8AC3E}">
        <p14:creationId xmlns:p14="http://schemas.microsoft.com/office/powerpoint/2010/main" val="1842116182"/>
      </p:ext>
    </p:extLst>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33FB7-9FE4-4398-9B4E-EE703C274ED1}" type="datetimeFigureOut">
              <a:rPr lang="en-US" smtClean="0"/>
              <a:pPr/>
              <a:t>6/15/2021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073C1-2372-4169-8384-5D9B778ECCCD}" type="slidenum">
              <a:rPr lang="en-US" smtClean="0"/>
              <a:pPr/>
              <a:t>‹#›</a:t>
            </a:fld>
            <a:endParaRPr lang="en-US"/>
          </a:p>
        </p:txBody>
      </p:sp>
    </p:spTree>
    <p:extLst>
      <p:ext uri="{BB962C8B-B14F-4D97-AF65-F5344CB8AC3E}">
        <p14:creationId xmlns:p14="http://schemas.microsoft.com/office/powerpoint/2010/main" val="3410873814"/>
      </p:ext>
    </p:extLst>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70"/>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70"/>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33FB7-9FE4-4398-9B4E-EE703C274ED1}" type="datetimeFigureOut">
              <a:rPr lang="en-US" smtClean="0"/>
              <a:pPr/>
              <a:t>6/15/2021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073C1-2372-4169-8384-5D9B778ECCCD}" type="slidenum">
              <a:rPr lang="en-US" smtClean="0"/>
              <a:pPr/>
              <a:t>‹#›</a:t>
            </a:fld>
            <a:endParaRPr lang="en-US"/>
          </a:p>
        </p:txBody>
      </p:sp>
    </p:spTree>
    <p:extLst>
      <p:ext uri="{BB962C8B-B14F-4D97-AF65-F5344CB8AC3E}">
        <p14:creationId xmlns:p14="http://schemas.microsoft.com/office/powerpoint/2010/main" val="2346996391"/>
      </p:ext>
    </p:extLst>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775355"/>
            <a:ext cx="7772400" cy="1225021"/>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43540" indent="0" algn="ctr">
              <a:buNone/>
              <a:defRPr>
                <a:solidFill>
                  <a:schemeClr val="tx1">
                    <a:tint val="75000"/>
                  </a:schemeClr>
                </a:solidFill>
              </a:defRPr>
            </a:lvl2pPr>
            <a:lvl3pPr marL="687080" indent="0" algn="ctr">
              <a:buNone/>
              <a:defRPr>
                <a:solidFill>
                  <a:schemeClr val="tx1">
                    <a:tint val="75000"/>
                  </a:schemeClr>
                </a:solidFill>
              </a:defRPr>
            </a:lvl3pPr>
            <a:lvl4pPr marL="1030620" indent="0" algn="ctr">
              <a:buNone/>
              <a:defRPr>
                <a:solidFill>
                  <a:schemeClr val="tx1">
                    <a:tint val="75000"/>
                  </a:schemeClr>
                </a:solidFill>
              </a:defRPr>
            </a:lvl4pPr>
            <a:lvl5pPr marL="1374160" indent="0" algn="ctr">
              <a:buNone/>
              <a:defRPr>
                <a:solidFill>
                  <a:schemeClr val="tx1">
                    <a:tint val="75000"/>
                  </a:schemeClr>
                </a:solidFill>
              </a:defRPr>
            </a:lvl5pPr>
            <a:lvl6pPr marL="1717700" indent="0" algn="ctr">
              <a:buNone/>
              <a:defRPr>
                <a:solidFill>
                  <a:schemeClr val="tx1">
                    <a:tint val="75000"/>
                  </a:schemeClr>
                </a:solidFill>
              </a:defRPr>
            </a:lvl6pPr>
            <a:lvl7pPr marL="2061240" indent="0" algn="ctr">
              <a:buNone/>
              <a:defRPr>
                <a:solidFill>
                  <a:schemeClr val="tx1">
                    <a:tint val="75000"/>
                  </a:schemeClr>
                </a:solidFill>
              </a:defRPr>
            </a:lvl7pPr>
            <a:lvl8pPr marL="2404781" indent="0" algn="ctr">
              <a:buNone/>
              <a:defRPr>
                <a:solidFill>
                  <a:schemeClr val="tx1">
                    <a:tint val="75000"/>
                  </a:schemeClr>
                </a:solidFill>
              </a:defRPr>
            </a:lvl8pPr>
            <a:lvl9pPr marL="2748321"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F0575F1A-DFBB-4F8B-B56D-261E97819A84}" type="datetimeFigureOut">
              <a:rPr lang="es-ES">
                <a:solidFill>
                  <a:prstClr val="black">
                    <a:tint val="75000"/>
                  </a:prstClr>
                </a:solidFill>
              </a:rPr>
              <a:pPr>
                <a:defRPr/>
              </a:pPr>
              <a:t>15/06/2021</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18E427FB-4FF5-4541-9ED9-39AE1B478F21}" type="slidenum">
              <a:rPr lang="es-ES">
                <a:solidFill>
                  <a:prstClr val="black">
                    <a:tint val="75000"/>
                  </a:prstClr>
                </a:solidFill>
              </a:rPr>
              <a:pPr>
                <a:defRPr/>
              </a:pPr>
              <a:t>‹#›</a:t>
            </a:fld>
            <a:endParaRPr lang="es-ES">
              <a:solidFill>
                <a:prstClr val="black">
                  <a:tint val="75000"/>
                </a:prstClr>
              </a:solidFill>
            </a:endParaRPr>
          </a:p>
        </p:txBody>
      </p:sp>
    </p:spTree>
    <p:extLst>
      <p:ext uri="{BB962C8B-B14F-4D97-AF65-F5344CB8AC3E}">
        <p14:creationId xmlns:p14="http://schemas.microsoft.com/office/powerpoint/2010/main" val="2759230541"/>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625E7A91-FE53-4012-B0C5-99AC9FF82FD7}" type="datetimeFigureOut">
              <a:rPr lang="es-ES">
                <a:solidFill>
                  <a:prstClr val="black">
                    <a:tint val="75000"/>
                  </a:prstClr>
                </a:solidFill>
              </a:rPr>
              <a:pPr>
                <a:defRPr/>
              </a:pPr>
              <a:t>15/06/2021</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99A5806E-D34E-4825-9FE8-9E0C3183333A}" type="slidenum">
              <a:rPr lang="es-ES">
                <a:solidFill>
                  <a:prstClr val="black">
                    <a:tint val="75000"/>
                  </a:prstClr>
                </a:solidFill>
              </a:rPr>
              <a:pPr>
                <a:defRPr/>
              </a:pPr>
              <a:t>‹#›</a:t>
            </a:fld>
            <a:endParaRPr lang="es-ES">
              <a:solidFill>
                <a:prstClr val="black">
                  <a:tint val="75000"/>
                </a:prstClr>
              </a:solidFill>
            </a:endParaRPr>
          </a:p>
        </p:txBody>
      </p:sp>
    </p:spTree>
    <p:extLst>
      <p:ext uri="{BB962C8B-B14F-4D97-AF65-F5344CB8AC3E}">
        <p14:creationId xmlns:p14="http://schemas.microsoft.com/office/powerpoint/2010/main" val="314435432"/>
      </p:ext>
    </p:extLst>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672417"/>
            <a:ext cx="7772400" cy="1135063"/>
          </a:xfrm>
        </p:spPr>
        <p:txBody>
          <a:bodyPr anchor="t"/>
          <a:lstStyle>
            <a:lvl1pPr algn="l">
              <a:defRPr sz="3006"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422261"/>
            <a:ext cx="7772400" cy="1250156"/>
          </a:xfrm>
        </p:spPr>
        <p:txBody>
          <a:bodyPr anchor="b"/>
          <a:lstStyle>
            <a:lvl1pPr marL="0" indent="0">
              <a:buNone/>
              <a:defRPr sz="1503">
                <a:solidFill>
                  <a:schemeClr val="tx1">
                    <a:tint val="75000"/>
                  </a:schemeClr>
                </a:solidFill>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87191268-BE69-4F47-A7E7-FDF32FF3B5DB}" type="datetimeFigureOut">
              <a:rPr lang="es-ES">
                <a:solidFill>
                  <a:prstClr val="black">
                    <a:tint val="75000"/>
                  </a:prstClr>
                </a:solidFill>
              </a:rPr>
              <a:pPr>
                <a:defRPr/>
              </a:pPr>
              <a:t>15/06/2021</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DB9BFE4A-1ACD-401C-B271-302EE9703A93}" type="slidenum">
              <a:rPr lang="es-ES">
                <a:solidFill>
                  <a:prstClr val="black">
                    <a:tint val="75000"/>
                  </a:prstClr>
                </a:solidFill>
              </a:rPr>
              <a:pPr>
                <a:defRPr/>
              </a:pPr>
              <a:t>‹#›</a:t>
            </a:fld>
            <a:endParaRPr lang="es-ES">
              <a:solidFill>
                <a:prstClr val="black">
                  <a:tint val="75000"/>
                </a:prstClr>
              </a:solidFill>
            </a:endParaRPr>
          </a:p>
        </p:txBody>
      </p:sp>
    </p:spTree>
    <p:extLst>
      <p:ext uri="{BB962C8B-B14F-4D97-AF65-F5344CB8AC3E}">
        <p14:creationId xmlns:p14="http://schemas.microsoft.com/office/powerpoint/2010/main" val="2328194612"/>
      </p:ext>
    </p:extLst>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333501"/>
            <a:ext cx="4038600" cy="3771636"/>
          </a:xfrm>
        </p:spPr>
        <p:txBody>
          <a:bodyPr/>
          <a:lstStyle>
            <a:lvl1pPr>
              <a:defRPr sz="2104"/>
            </a:lvl1pPr>
            <a:lvl2pPr>
              <a:defRPr sz="1803"/>
            </a:lvl2pPr>
            <a:lvl3pPr>
              <a:defRPr sz="1503"/>
            </a:lvl3pPr>
            <a:lvl4pPr>
              <a:defRPr sz="1353"/>
            </a:lvl4pPr>
            <a:lvl5pPr>
              <a:defRPr sz="1353"/>
            </a:lvl5pPr>
            <a:lvl6pPr>
              <a:defRPr sz="1353"/>
            </a:lvl6pPr>
            <a:lvl7pPr>
              <a:defRPr sz="1353"/>
            </a:lvl7pPr>
            <a:lvl8pPr>
              <a:defRPr sz="1353"/>
            </a:lvl8pPr>
            <a:lvl9pPr>
              <a:defRPr sz="1353"/>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333501"/>
            <a:ext cx="4038600" cy="3771636"/>
          </a:xfrm>
        </p:spPr>
        <p:txBody>
          <a:bodyPr/>
          <a:lstStyle>
            <a:lvl1pPr>
              <a:defRPr sz="2104"/>
            </a:lvl1pPr>
            <a:lvl2pPr>
              <a:defRPr sz="1803"/>
            </a:lvl2pPr>
            <a:lvl3pPr>
              <a:defRPr sz="1503"/>
            </a:lvl3pPr>
            <a:lvl4pPr>
              <a:defRPr sz="1353"/>
            </a:lvl4pPr>
            <a:lvl5pPr>
              <a:defRPr sz="1353"/>
            </a:lvl5pPr>
            <a:lvl6pPr>
              <a:defRPr sz="1353"/>
            </a:lvl6pPr>
            <a:lvl7pPr>
              <a:defRPr sz="1353"/>
            </a:lvl7pPr>
            <a:lvl8pPr>
              <a:defRPr sz="1353"/>
            </a:lvl8pPr>
            <a:lvl9pPr>
              <a:defRPr sz="1353"/>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6CFBEC5D-9C4A-4B59-B2EA-8F4C1F9FB6B6}" type="datetimeFigureOut">
              <a:rPr lang="es-ES">
                <a:solidFill>
                  <a:prstClr val="black">
                    <a:tint val="75000"/>
                  </a:prstClr>
                </a:solidFill>
              </a:rPr>
              <a:pPr>
                <a:defRPr/>
              </a:pPr>
              <a:t>15/06/2021</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297762EE-D212-4E56-8A7F-732675E10DB4}" type="slidenum">
              <a:rPr lang="es-ES">
                <a:solidFill>
                  <a:prstClr val="black">
                    <a:tint val="75000"/>
                  </a:prstClr>
                </a:solidFill>
              </a:rPr>
              <a:pPr>
                <a:defRPr/>
              </a:pPr>
              <a:t>‹#›</a:t>
            </a:fld>
            <a:endParaRPr lang="es-ES">
              <a:solidFill>
                <a:prstClr val="black">
                  <a:tint val="75000"/>
                </a:prstClr>
              </a:solidFill>
            </a:endParaRPr>
          </a:p>
        </p:txBody>
      </p:sp>
    </p:spTree>
    <p:extLst>
      <p:ext uri="{BB962C8B-B14F-4D97-AF65-F5344CB8AC3E}">
        <p14:creationId xmlns:p14="http://schemas.microsoft.com/office/powerpoint/2010/main" val="25099006"/>
      </p:ext>
    </p:extLst>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279261"/>
            <a:ext cx="4040188" cy="533135"/>
          </a:xfrm>
        </p:spPr>
        <p:txBody>
          <a:bodyPr anchor="b"/>
          <a:lstStyle>
            <a:lvl1pPr marL="0" indent="0">
              <a:buNone/>
              <a:defRPr sz="1803" b="1"/>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812396"/>
            <a:ext cx="4040188" cy="3292740"/>
          </a:xfrm>
        </p:spPr>
        <p:txBody>
          <a:bodyPr/>
          <a:lstStyle>
            <a:lvl1pPr>
              <a:defRPr sz="1803"/>
            </a:lvl1pPr>
            <a:lvl2pPr>
              <a:defRPr sz="1503"/>
            </a:lvl2pPr>
            <a:lvl3pPr>
              <a:defRPr sz="1353"/>
            </a:lvl3pPr>
            <a:lvl4pPr>
              <a:defRPr sz="1202"/>
            </a:lvl4pPr>
            <a:lvl5pPr>
              <a:defRPr sz="1202"/>
            </a:lvl5pPr>
            <a:lvl6pPr>
              <a:defRPr sz="1202"/>
            </a:lvl6pPr>
            <a:lvl7pPr>
              <a:defRPr sz="1202"/>
            </a:lvl7pPr>
            <a:lvl8pPr>
              <a:defRPr sz="1202"/>
            </a:lvl8pPr>
            <a:lvl9pPr>
              <a:defRPr sz="1202"/>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279261"/>
            <a:ext cx="4041775" cy="533135"/>
          </a:xfrm>
        </p:spPr>
        <p:txBody>
          <a:bodyPr anchor="b"/>
          <a:lstStyle>
            <a:lvl1pPr marL="0" indent="0">
              <a:buNone/>
              <a:defRPr sz="1803" b="1"/>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1812396"/>
            <a:ext cx="4041775" cy="3292740"/>
          </a:xfrm>
        </p:spPr>
        <p:txBody>
          <a:bodyPr/>
          <a:lstStyle>
            <a:lvl1pPr>
              <a:defRPr sz="1803"/>
            </a:lvl1pPr>
            <a:lvl2pPr>
              <a:defRPr sz="1503"/>
            </a:lvl2pPr>
            <a:lvl3pPr>
              <a:defRPr sz="1353"/>
            </a:lvl3pPr>
            <a:lvl4pPr>
              <a:defRPr sz="1202"/>
            </a:lvl4pPr>
            <a:lvl5pPr>
              <a:defRPr sz="1202"/>
            </a:lvl5pPr>
            <a:lvl6pPr>
              <a:defRPr sz="1202"/>
            </a:lvl6pPr>
            <a:lvl7pPr>
              <a:defRPr sz="1202"/>
            </a:lvl7pPr>
            <a:lvl8pPr>
              <a:defRPr sz="1202"/>
            </a:lvl8pPr>
            <a:lvl9pPr>
              <a:defRPr sz="1202"/>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A6A1C5F3-A49C-4D98-B3DE-8895D23604B7}" type="datetimeFigureOut">
              <a:rPr lang="es-ES">
                <a:solidFill>
                  <a:prstClr val="black">
                    <a:tint val="75000"/>
                  </a:prstClr>
                </a:solidFill>
              </a:rPr>
              <a:pPr>
                <a:defRPr/>
              </a:pPr>
              <a:t>15/06/2021</a:t>
            </a:fld>
            <a:endParaRPr lang="es-ES">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168949F3-79AE-417C-9AA2-273341C88DB2}" type="slidenum">
              <a:rPr lang="es-ES">
                <a:solidFill>
                  <a:prstClr val="black">
                    <a:tint val="75000"/>
                  </a:prstClr>
                </a:solidFill>
              </a:rPr>
              <a:pPr>
                <a:defRPr/>
              </a:pPr>
              <a:t>‹#›</a:t>
            </a:fld>
            <a:endParaRPr lang="es-ES">
              <a:solidFill>
                <a:prstClr val="black">
                  <a:tint val="75000"/>
                </a:prstClr>
              </a:solidFill>
            </a:endParaRPr>
          </a:p>
        </p:txBody>
      </p:sp>
    </p:spTree>
    <p:extLst>
      <p:ext uri="{BB962C8B-B14F-4D97-AF65-F5344CB8AC3E}">
        <p14:creationId xmlns:p14="http://schemas.microsoft.com/office/powerpoint/2010/main" val="3276779491"/>
      </p:ext>
    </p:extLst>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C6B678B9-D48E-4728-86C8-389F7B69F956}" type="datetimeFigureOut">
              <a:rPr lang="es-ES">
                <a:solidFill>
                  <a:prstClr val="black">
                    <a:tint val="75000"/>
                  </a:prstClr>
                </a:solidFill>
              </a:rPr>
              <a:pPr>
                <a:defRPr/>
              </a:pPr>
              <a:t>15/06/2021</a:t>
            </a:fld>
            <a:endParaRPr lang="es-ES">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A93538C9-AE70-4024-9B7D-96D406895033}" type="slidenum">
              <a:rPr lang="es-ES">
                <a:solidFill>
                  <a:prstClr val="black">
                    <a:tint val="75000"/>
                  </a:prstClr>
                </a:solidFill>
              </a:rPr>
              <a:pPr>
                <a:defRPr/>
              </a:pPr>
              <a:t>‹#›</a:t>
            </a:fld>
            <a:endParaRPr lang="es-ES">
              <a:solidFill>
                <a:prstClr val="black">
                  <a:tint val="75000"/>
                </a:prstClr>
              </a:solidFill>
            </a:endParaRPr>
          </a:p>
        </p:txBody>
      </p:sp>
    </p:spTree>
    <p:extLst>
      <p:ext uri="{BB962C8B-B14F-4D97-AF65-F5344CB8AC3E}">
        <p14:creationId xmlns:p14="http://schemas.microsoft.com/office/powerpoint/2010/main" val="4165883717"/>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A62434-B3D6-4458-8A97-F87105EEFECE}" type="datetime1">
              <a:rPr lang="en-US" smtClean="0"/>
              <a:pPr/>
              <a:t>6/15/2021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E17E5F38-82D4-4E1B-A07B-64028F9F0A8C}" type="datetimeFigureOut">
              <a:rPr lang="es-ES">
                <a:solidFill>
                  <a:prstClr val="black">
                    <a:tint val="75000"/>
                  </a:prstClr>
                </a:solidFill>
              </a:rPr>
              <a:pPr>
                <a:defRPr/>
              </a:pPr>
              <a:t>15/06/2021</a:t>
            </a:fld>
            <a:endParaRPr lang="es-ES">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496B0796-219B-4565-B79D-E13ADE52A0EB}" type="slidenum">
              <a:rPr lang="es-ES">
                <a:solidFill>
                  <a:prstClr val="black">
                    <a:tint val="75000"/>
                  </a:prstClr>
                </a:solidFill>
              </a:rPr>
              <a:pPr>
                <a:defRPr/>
              </a:pPr>
              <a:t>‹#›</a:t>
            </a:fld>
            <a:endParaRPr lang="es-ES">
              <a:solidFill>
                <a:prstClr val="black">
                  <a:tint val="75000"/>
                </a:prstClr>
              </a:solidFill>
            </a:endParaRPr>
          </a:p>
        </p:txBody>
      </p:sp>
    </p:spTree>
    <p:extLst>
      <p:ext uri="{BB962C8B-B14F-4D97-AF65-F5344CB8AC3E}">
        <p14:creationId xmlns:p14="http://schemas.microsoft.com/office/powerpoint/2010/main" val="2152074113"/>
      </p:ext>
    </p:extLst>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7542"/>
            <a:ext cx="3008313" cy="968375"/>
          </a:xfrm>
        </p:spPr>
        <p:txBody>
          <a:bodyPr anchor="b"/>
          <a:lstStyle>
            <a:lvl1pPr algn="l">
              <a:defRPr sz="1503"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27542"/>
            <a:ext cx="5111750" cy="4877594"/>
          </a:xfrm>
        </p:spPr>
        <p:txBody>
          <a:bodyPr/>
          <a:lstStyle>
            <a:lvl1pPr>
              <a:defRPr sz="2404"/>
            </a:lvl1pPr>
            <a:lvl2pPr>
              <a:defRPr sz="2104"/>
            </a:lvl2pPr>
            <a:lvl3pPr>
              <a:defRPr sz="1803"/>
            </a:lvl3pPr>
            <a:lvl4pPr>
              <a:defRPr sz="1503"/>
            </a:lvl4pPr>
            <a:lvl5pPr>
              <a:defRPr sz="1503"/>
            </a:lvl5pPr>
            <a:lvl6pPr>
              <a:defRPr sz="1503"/>
            </a:lvl6pPr>
            <a:lvl7pPr>
              <a:defRPr sz="1503"/>
            </a:lvl7pPr>
            <a:lvl8pPr>
              <a:defRPr sz="1503"/>
            </a:lvl8pPr>
            <a:lvl9pPr>
              <a:defRPr sz="1503"/>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195917"/>
            <a:ext cx="3008313" cy="3909220"/>
          </a:xfrm>
        </p:spPr>
        <p:txBody>
          <a:bodyPr/>
          <a:lstStyle>
            <a:lvl1pPr marL="0" indent="0">
              <a:buNone/>
              <a:defRPr sz="1052"/>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97A8ADBA-4199-429A-95CB-9334390C3EEC}" type="datetimeFigureOut">
              <a:rPr lang="es-ES">
                <a:solidFill>
                  <a:prstClr val="black">
                    <a:tint val="75000"/>
                  </a:prstClr>
                </a:solidFill>
              </a:rPr>
              <a:pPr>
                <a:defRPr/>
              </a:pPr>
              <a:t>15/06/2021</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2AE27230-4FE7-42C8-BED5-C06D90E85158}" type="slidenum">
              <a:rPr lang="es-ES">
                <a:solidFill>
                  <a:prstClr val="black">
                    <a:tint val="75000"/>
                  </a:prstClr>
                </a:solidFill>
              </a:rPr>
              <a:pPr>
                <a:defRPr/>
              </a:pPr>
              <a:t>‹#›</a:t>
            </a:fld>
            <a:endParaRPr lang="es-ES">
              <a:solidFill>
                <a:prstClr val="black">
                  <a:tint val="75000"/>
                </a:prstClr>
              </a:solidFill>
            </a:endParaRPr>
          </a:p>
        </p:txBody>
      </p:sp>
    </p:spTree>
    <p:extLst>
      <p:ext uri="{BB962C8B-B14F-4D97-AF65-F5344CB8AC3E}">
        <p14:creationId xmlns:p14="http://schemas.microsoft.com/office/powerpoint/2010/main" val="2526585774"/>
      </p:ext>
    </p:extLst>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000501"/>
            <a:ext cx="5486400" cy="472282"/>
          </a:xfrm>
        </p:spPr>
        <p:txBody>
          <a:bodyPr anchor="b"/>
          <a:lstStyle>
            <a:lvl1pPr algn="l">
              <a:defRPr sz="1503"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510647"/>
            <a:ext cx="5486400" cy="3429000"/>
          </a:xfrm>
        </p:spPr>
        <p:txBody>
          <a:bodyPr rtlCol="0">
            <a:normAutofit/>
          </a:bodyPr>
          <a:lstStyle>
            <a:lvl1pPr marL="0" indent="0">
              <a:buNone/>
              <a:defRPr sz="2404"/>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pPr lvl="0"/>
            <a:endParaRPr lang="es-ES" noProof="0" smtClean="0"/>
          </a:p>
        </p:txBody>
      </p:sp>
      <p:sp>
        <p:nvSpPr>
          <p:cNvPr id="4" name="3 Marcador de texto"/>
          <p:cNvSpPr>
            <a:spLocks noGrp="1"/>
          </p:cNvSpPr>
          <p:nvPr>
            <p:ph type="body" sz="half" idx="2"/>
          </p:nvPr>
        </p:nvSpPr>
        <p:spPr>
          <a:xfrm>
            <a:off x="1792288" y="4472781"/>
            <a:ext cx="5486400" cy="670719"/>
          </a:xfrm>
        </p:spPr>
        <p:txBody>
          <a:bodyPr/>
          <a:lstStyle>
            <a:lvl1pPr marL="0" indent="0">
              <a:buNone/>
              <a:defRPr sz="1052"/>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A9EBD8C3-4DD2-418B-98F3-F5217E2FDE3F}" type="datetimeFigureOut">
              <a:rPr lang="es-ES">
                <a:solidFill>
                  <a:prstClr val="black">
                    <a:tint val="75000"/>
                  </a:prstClr>
                </a:solidFill>
              </a:rPr>
              <a:pPr>
                <a:defRPr/>
              </a:pPr>
              <a:t>15/06/2021</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C7CF2E5E-B157-4AE6-8A76-28DE8E3CF0F1}" type="slidenum">
              <a:rPr lang="es-ES">
                <a:solidFill>
                  <a:prstClr val="black">
                    <a:tint val="75000"/>
                  </a:prstClr>
                </a:solidFill>
              </a:rPr>
              <a:pPr>
                <a:defRPr/>
              </a:pPr>
              <a:t>‹#›</a:t>
            </a:fld>
            <a:endParaRPr lang="es-ES">
              <a:solidFill>
                <a:prstClr val="black">
                  <a:tint val="75000"/>
                </a:prstClr>
              </a:solidFill>
            </a:endParaRPr>
          </a:p>
        </p:txBody>
      </p:sp>
    </p:spTree>
    <p:extLst>
      <p:ext uri="{BB962C8B-B14F-4D97-AF65-F5344CB8AC3E}">
        <p14:creationId xmlns:p14="http://schemas.microsoft.com/office/powerpoint/2010/main" val="1470469334"/>
      </p:ext>
    </p:extLst>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AA5FF290-88CB-4E7A-821C-678B63A404CD}" type="datetimeFigureOut">
              <a:rPr lang="es-ES">
                <a:solidFill>
                  <a:prstClr val="black">
                    <a:tint val="75000"/>
                  </a:prstClr>
                </a:solidFill>
              </a:rPr>
              <a:pPr>
                <a:defRPr/>
              </a:pPr>
              <a:t>15/06/2021</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76256EC1-1B80-4B14-BC21-97EB712FC6F6}" type="slidenum">
              <a:rPr lang="es-ES">
                <a:solidFill>
                  <a:prstClr val="black">
                    <a:tint val="75000"/>
                  </a:prstClr>
                </a:solidFill>
              </a:rPr>
              <a:pPr>
                <a:defRPr/>
              </a:pPr>
              <a:t>‹#›</a:t>
            </a:fld>
            <a:endParaRPr lang="es-ES">
              <a:solidFill>
                <a:prstClr val="black">
                  <a:tint val="75000"/>
                </a:prstClr>
              </a:solidFill>
            </a:endParaRPr>
          </a:p>
        </p:txBody>
      </p:sp>
    </p:spTree>
    <p:extLst>
      <p:ext uri="{BB962C8B-B14F-4D97-AF65-F5344CB8AC3E}">
        <p14:creationId xmlns:p14="http://schemas.microsoft.com/office/powerpoint/2010/main" val="1203675393"/>
      </p:ext>
    </p:extLst>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28865"/>
            <a:ext cx="2057400" cy="4876271"/>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1" y="228865"/>
            <a:ext cx="6019800" cy="487627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C81F25F9-6FBA-45C4-B6AA-D00D63B48736}" type="datetimeFigureOut">
              <a:rPr lang="es-ES">
                <a:solidFill>
                  <a:prstClr val="black">
                    <a:tint val="75000"/>
                  </a:prstClr>
                </a:solidFill>
              </a:rPr>
              <a:pPr>
                <a:defRPr/>
              </a:pPr>
              <a:t>15/06/2021</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50EB2AFE-8B14-480B-8DFB-F711235191BF}" type="slidenum">
              <a:rPr lang="es-ES">
                <a:solidFill>
                  <a:prstClr val="black">
                    <a:tint val="75000"/>
                  </a:prstClr>
                </a:solidFill>
              </a:rPr>
              <a:pPr>
                <a:defRPr/>
              </a:pPr>
              <a:t>‹#›</a:t>
            </a:fld>
            <a:endParaRPr lang="es-ES">
              <a:solidFill>
                <a:prstClr val="black">
                  <a:tint val="75000"/>
                </a:prstClr>
              </a:solidFill>
            </a:endParaRPr>
          </a:p>
        </p:txBody>
      </p:sp>
    </p:spTree>
    <p:extLst>
      <p:ext uri="{BB962C8B-B14F-4D97-AF65-F5344CB8AC3E}">
        <p14:creationId xmlns:p14="http://schemas.microsoft.com/office/powerpoint/2010/main" val="1962536172"/>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2"/>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279262"/>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98177C-E87F-412A-82EA-294A8D7AFC27}" type="datetime1">
              <a:rPr lang="en-US" smtClean="0"/>
              <a:pPr/>
              <a:t>6/15/2021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E3643B-E90B-4229-B5E2-DBE9946FF8EA}" type="datetime1">
              <a:rPr lang="en-US" smtClean="0"/>
              <a:pPr/>
              <a:t>6/15/2021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4DCCB4-D6B7-47DB-85B9-524A174B78E2}" type="datetime1">
              <a:rPr lang="en-US" smtClean="0"/>
              <a:pPr/>
              <a:t>6/15/2021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F6C6EE-D5C0-4A2E-9FDB-10E56259C5C7}" type="datetime1">
              <a:rPr lang="en-US" smtClean="0"/>
              <a:pPr/>
              <a:t>6/15/2021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3C8DEB-29D9-4549-BC8F-031F9AFEEFD9}" type="datetime1">
              <a:rPr lang="en-US" smtClean="0"/>
              <a:pPr/>
              <a:t>6/15/2021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F6AF737C-C24E-415D-8E67-259ED9D9A98A}" type="datetime1">
              <a:rPr lang="en-US" smtClean="0"/>
              <a:pPr/>
              <a:t>6/15/2021</a:t>
            </a:fld>
            <a:endParaRPr 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71323" tIns="35662" rIns="71323" bIns="35662"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71323" tIns="35662" rIns="71323" bIns="35662"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71323" tIns="35662" rIns="71323" bIns="35662" rtlCol="0" anchor="ctr"/>
          <a:lstStyle>
            <a:lvl1pPr algn="l">
              <a:defRPr sz="900">
                <a:solidFill>
                  <a:schemeClr val="tx1">
                    <a:tint val="75000"/>
                  </a:schemeClr>
                </a:solidFill>
              </a:defRPr>
            </a:lvl1pPr>
          </a:lstStyle>
          <a:p>
            <a:fld id="{A7ED7192-93EE-4D42-B373-F0D0E87F47D5}" type="datetime1">
              <a:rPr lang="en-US" smtClean="0"/>
              <a:pPr/>
              <a:t>6/15/2021</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71323" tIns="35662" rIns="71323" bIns="35662"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71323" tIns="35662" rIns="71323" bIns="35662" rtlCol="0" anchor="ctr"/>
          <a:lstStyle>
            <a:lvl1pPr algn="r">
              <a:defRPr sz="900">
                <a:solidFill>
                  <a:schemeClr val="tx1">
                    <a:tint val="75000"/>
                  </a:schemeClr>
                </a:solidFill>
              </a:defRPr>
            </a:lvl1pPr>
          </a:lstStyle>
          <a:p>
            <a:fld id="{3DB33D24-CA9E-486D-8E0C-AB4495C70C6E}" type="slidenum">
              <a:rPr lang="en-US" smtClean="0"/>
              <a:pPr/>
              <a:t>‹#›</a:t>
            </a:fld>
            <a:endParaRPr lang="en-US"/>
          </a:p>
        </p:txBody>
      </p:sp>
    </p:spTree>
    <p:extLst>
      <p:ext uri="{BB962C8B-B14F-4D97-AF65-F5344CB8AC3E}">
        <p14:creationId xmlns:p14="http://schemas.microsoft.com/office/powerpoint/2010/main" val="73642571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random/>
  </p:transition>
  <p:hf sldNum="0" hdr="0" ftr="0" dt="0"/>
  <p:txStyles>
    <p:titleStyle>
      <a:lvl1pPr algn="l" defTabSz="713232"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178308" indent="-178308" algn="l" defTabSz="713232" rtl="0" eaLnBrk="1" latinLnBrk="0" hangingPunct="1">
        <a:lnSpc>
          <a:spcPct val="90000"/>
        </a:lnSpc>
        <a:spcBef>
          <a:spcPts val="780"/>
        </a:spcBef>
        <a:buFont typeface="Arial" panose="020B0604020202020204" pitchFamily="34" charset="0"/>
        <a:buChar char="•"/>
        <a:defRPr sz="2200" kern="1200">
          <a:solidFill>
            <a:schemeClr val="tx1"/>
          </a:solidFill>
          <a:latin typeface="+mn-lt"/>
          <a:ea typeface="+mn-ea"/>
          <a:cs typeface="+mn-cs"/>
        </a:defRPr>
      </a:lvl1pPr>
      <a:lvl2pPr marL="534924" indent="-178308" algn="l" defTabSz="713232" rtl="0" eaLnBrk="1" latinLnBrk="0" hangingPunct="1">
        <a:lnSpc>
          <a:spcPct val="90000"/>
        </a:lnSpc>
        <a:spcBef>
          <a:spcPts val="390"/>
        </a:spcBef>
        <a:buFont typeface="Arial" panose="020B0604020202020204" pitchFamily="34" charset="0"/>
        <a:buChar char="•"/>
        <a:defRPr sz="1900" kern="1200">
          <a:solidFill>
            <a:schemeClr val="tx1"/>
          </a:solidFill>
          <a:latin typeface="+mn-lt"/>
          <a:ea typeface="+mn-ea"/>
          <a:cs typeface="+mn-cs"/>
        </a:defRPr>
      </a:lvl2pPr>
      <a:lvl3pPr marL="891540" indent="-178308" algn="l" defTabSz="713232" rtl="0" eaLnBrk="1" latinLnBrk="0" hangingPunct="1">
        <a:lnSpc>
          <a:spcPct val="90000"/>
        </a:lnSpc>
        <a:spcBef>
          <a:spcPts val="390"/>
        </a:spcBef>
        <a:buFont typeface="Arial" panose="020B0604020202020204" pitchFamily="34" charset="0"/>
        <a:buChar char="•"/>
        <a:defRPr sz="1600" kern="1200">
          <a:solidFill>
            <a:schemeClr val="tx1"/>
          </a:solidFill>
          <a:latin typeface="+mn-lt"/>
          <a:ea typeface="+mn-ea"/>
          <a:cs typeface="+mn-cs"/>
        </a:defRPr>
      </a:lvl3pPr>
      <a:lvl4pPr marL="1248156"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4pPr>
      <a:lvl5pPr marL="1604772"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5pPr>
      <a:lvl6pPr marL="1961388"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6pPr>
      <a:lvl7pPr marL="2318004"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7pPr>
      <a:lvl8pPr marL="2674620"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8pPr>
      <a:lvl9pPr marL="3031236" indent="-178308" algn="l" defTabSz="713232"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6"/>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1CE33FB7-9FE4-4398-9B4E-EE703C274ED1}" type="datetimeFigureOut">
              <a:rPr lang="en-US" smtClean="0"/>
              <a:pPr/>
              <a:t>6/15/2021</a:t>
            </a:fld>
            <a:endParaRPr 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E64073C1-2372-4169-8384-5D9B778ECCCD}" type="slidenum">
              <a:rPr lang="en-US" smtClean="0"/>
              <a:pPr/>
              <a:t>‹#›</a:t>
            </a:fld>
            <a:endParaRPr lang="en-US"/>
          </a:p>
        </p:txBody>
      </p:sp>
    </p:spTree>
    <p:extLst>
      <p:ext uri="{BB962C8B-B14F-4D97-AF65-F5344CB8AC3E}">
        <p14:creationId xmlns:p14="http://schemas.microsoft.com/office/powerpoint/2010/main" val="244054311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28865"/>
            <a:ext cx="82296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333501"/>
            <a:ext cx="8229600" cy="37716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fontAlgn="auto">
              <a:spcBef>
                <a:spcPts val="0"/>
              </a:spcBef>
              <a:spcAft>
                <a:spcPts val="0"/>
              </a:spcAft>
              <a:defRPr sz="902" smtClean="0">
                <a:solidFill>
                  <a:schemeClr val="tx1">
                    <a:tint val="75000"/>
                  </a:schemeClr>
                </a:solidFill>
                <a:latin typeface="+mn-lt"/>
              </a:defRPr>
            </a:lvl1pPr>
          </a:lstStyle>
          <a:p>
            <a:pPr defTabSz="953924">
              <a:defRPr/>
            </a:pPr>
            <a:fld id="{C66551E7-BAFC-4281-BA04-FCE900110E96}" type="datetimeFigureOut">
              <a:rPr lang="es-ES" smtClean="0">
                <a:solidFill>
                  <a:prstClr val="black">
                    <a:tint val="75000"/>
                  </a:prstClr>
                </a:solidFill>
              </a:rPr>
              <a:pPr defTabSz="953924">
                <a:defRPr/>
              </a:pPr>
              <a:t>15/06/2021</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fontAlgn="auto">
              <a:spcBef>
                <a:spcPts val="0"/>
              </a:spcBef>
              <a:spcAft>
                <a:spcPts val="0"/>
              </a:spcAft>
              <a:defRPr sz="902" smtClean="0">
                <a:solidFill>
                  <a:schemeClr val="tx1">
                    <a:tint val="75000"/>
                  </a:schemeClr>
                </a:solidFill>
                <a:latin typeface="+mn-lt"/>
              </a:defRPr>
            </a:lvl1pPr>
          </a:lstStyle>
          <a:p>
            <a:pPr defTabSz="953924">
              <a:defRPr/>
            </a:pPr>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fontAlgn="auto">
              <a:spcBef>
                <a:spcPts val="0"/>
              </a:spcBef>
              <a:spcAft>
                <a:spcPts val="0"/>
              </a:spcAft>
              <a:defRPr sz="902" smtClean="0">
                <a:solidFill>
                  <a:schemeClr val="tx1">
                    <a:tint val="75000"/>
                  </a:schemeClr>
                </a:solidFill>
                <a:latin typeface="+mn-lt"/>
              </a:defRPr>
            </a:lvl1pPr>
          </a:lstStyle>
          <a:p>
            <a:pPr defTabSz="953924">
              <a:defRPr/>
            </a:pPr>
            <a:fld id="{B89ADA7C-F7A2-4B5A-A433-C8284696CFBD}" type="slidenum">
              <a:rPr lang="es-ES" smtClean="0">
                <a:solidFill>
                  <a:prstClr val="black">
                    <a:tint val="75000"/>
                  </a:prstClr>
                </a:solidFill>
              </a:rPr>
              <a:pPr defTabSz="953924">
                <a:defRPr/>
              </a:pPr>
              <a:t>‹#›</a:t>
            </a:fld>
            <a:endParaRPr lang="es-ES">
              <a:solidFill>
                <a:prstClr val="black">
                  <a:tint val="75000"/>
                </a:prstClr>
              </a:solidFill>
            </a:endParaRPr>
          </a:p>
        </p:txBody>
      </p:sp>
    </p:spTree>
    <p:extLst>
      <p:ext uri="{BB962C8B-B14F-4D97-AF65-F5344CB8AC3E}">
        <p14:creationId xmlns:p14="http://schemas.microsoft.com/office/powerpoint/2010/main" val="104058266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p:random/>
  </p:transition>
  <p:txStyles>
    <p:titleStyle>
      <a:lvl1pPr algn="ctr" rtl="0" fontAlgn="base">
        <a:spcBef>
          <a:spcPct val="0"/>
        </a:spcBef>
        <a:spcAft>
          <a:spcPct val="0"/>
        </a:spcAft>
        <a:defRPr sz="3306" kern="1200">
          <a:solidFill>
            <a:schemeClr val="tx1"/>
          </a:solidFill>
          <a:latin typeface="+mj-lt"/>
          <a:ea typeface="+mj-ea"/>
          <a:cs typeface="+mj-cs"/>
        </a:defRPr>
      </a:lvl1pPr>
      <a:lvl2pPr algn="ctr" rtl="0" fontAlgn="base">
        <a:spcBef>
          <a:spcPct val="0"/>
        </a:spcBef>
        <a:spcAft>
          <a:spcPct val="0"/>
        </a:spcAft>
        <a:defRPr sz="3306">
          <a:solidFill>
            <a:schemeClr val="tx1"/>
          </a:solidFill>
          <a:latin typeface="Calibri" pitchFamily="34" charset="0"/>
        </a:defRPr>
      </a:lvl2pPr>
      <a:lvl3pPr algn="ctr" rtl="0" fontAlgn="base">
        <a:spcBef>
          <a:spcPct val="0"/>
        </a:spcBef>
        <a:spcAft>
          <a:spcPct val="0"/>
        </a:spcAft>
        <a:defRPr sz="3306">
          <a:solidFill>
            <a:schemeClr val="tx1"/>
          </a:solidFill>
          <a:latin typeface="Calibri" pitchFamily="34" charset="0"/>
        </a:defRPr>
      </a:lvl3pPr>
      <a:lvl4pPr algn="ctr" rtl="0" fontAlgn="base">
        <a:spcBef>
          <a:spcPct val="0"/>
        </a:spcBef>
        <a:spcAft>
          <a:spcPct val="0"/>
        </a:spcAft>
        <a:defRPr sz="3306">
          <a:solidFill>
            <a:schemeClr val="tx1"/>
          </a:solidFill>
          <a:latin typeface="Calibri" pitchFamily="34" charset="0"/>
        </a:defRPr>
      </a:lvl4pPr>
      <a:lvl5pPr algn="ctr" rtl="0" fontAlgn="base">
        <a:spcBef>
          <a:spcPct val="0"/>
        </a:spcBef>
        <a:spcAft>
          <a:spcPct val="0"/>
        </a:spcAft>
        <a:defRPr sz="3306">
          <a:solidFill>
            <a:schemeClr val="tx1"/>
          </a:solidFill>
          <a:latin typeface="Calibri" pitchFamily="34" charset="0"/>
        </a:defRPr>
      </a:lvl5pPr>
      <a:lvl6pPr marL="343540" algn="ctr" rtl="0" fontAlgn="base">
        <a:spcBef>
          <a:spcPct val="0"/>
        </a:spcBef>
        <a:spcAft>
          <a:spcPct val="0"/>
        </a:spcAft>
        <a:defRPr sz="3306">
          <a:solidFill>
            <a:schemeClr val="tx1"/>
          </a:solidFill>
          <a:latin typeface="Calibri" pitchFamily="34" charset="0"/>
        </a:defRPr>
      </a:lvl6pPr>
      <a:lvl7pPr marL="687080" algn="ctr" rtl="0" fontAlgn="base">
        <a:spcBef>
          <a:spcPct val="0"/>
        </a:spcBef>
        <a:spcAft>
          <a:spcPct val="0"/>
        </a:spcAft>
        <a:defRPr sz="3306">
          <a:solidFill>
            <a:schemeClr val="tx1"/>
          </a:solidFill>
          <a:latin typeface="Calibri" pitchFamily="34" charset="0"/>
        </a:defRPr>
      </a:lvl7pPr>
      <a:lvl8pPr marL="1030620" algn="ctr" rtl="0" fontAlgn="base">
        <a:spcBef>
          <a:spcPct val="0"/>
        </a:spcBef>
        <a:spcAft>
          <a:spcPct val="0"/>
        </a:spcAft>
        <a:defRPr sz="3306">
          <a:solidFill>
            <a:schemeClr val="tx1"/>
          </a:solidFill>
          <a:latin typeface="Calibri" pitchFamily="34" charset="0"/>
        </a:defRPr>
      </a:lvl8pPr>
      <a:lvl9pPr marL="1374160" algn="ctr" rtl="0" fontAlgn="base">
        <a:spcBef>
          <a:spcPct val="0"/>
        </a:spcBef>
        <a:spcAft>
          <a:spcPct val="0"/>
        </a:spcAft>
        <a:defRPr sz="3306">
          <a:solidFill>
            <a:schemeClr val="tx1"/>
          </a:solidFill>
          <a:latin typeface="Calibri" pitchFamily="34" charset="0"/>
        </a:defRPr>
      </a:lvl9pPr>
    </p:titleStyle>
    <p:bodyStyle>
      <a:lvl1pPr marL="257655" indent="-257655" algn="l" rtl="0" fontAlgn="base">
        <a:spcBef>
          <a:spcPct val="20000"/>
        </a:spcBef>
        <a:spcAft>
          <a:spcPct val="0"/>
        </a:spcAft>
        <a:buFont typeface="Arial" charset="0"/>
        <a:buChar char="•"/>
        <a:defRPr sz="2404" kern="1200">
          <a:solidFill>
            <a:schemeClr val="tx1"/>
          </a:solidFill>
          <a:latin typeface="+mn-lt"/>
          <a:ea typeface="+mn-ea"/>
          <a:cs typeface="+mn-cs"/>
        </a:defRPr>
      </a:lvl1pPr>
      <a:lvl2pPr marL="558253" indent="-214713" algn="l" rtl="0" fontAlgn="base">
        <a:spcBef>
          <a:spcPct val="20000"/>
        </a:spcBef>
        <a:spcAft>
          <a:spcPct val="0"/>
        </a:spcAft>
        <a:buFont typeface="Arial" charset="0"/>
        <a:buChar char="–"/>
        <a:defRPr sz="2104" kern="1200">
          <a:solidFill>
            <a:schemeClr val="tx1"/>
          </a:solidFill>
          <a:latin typeface="+mn-lt"/>
          <a:ea typeface="+mn-ea"/>
          <a:cs typeface="+mn-cs"/>
        </a:defRPr>
      </a:lvl2pPr>
      <a:lvl3pPr marL="858850" indent="-171770" algn="l" rtl="0" fontAlgn="base">
        <a:spcBef>
          <a:spcPct val="20000"/>
        </a:spcBef>
        <a:spcAft>
          <a:spcPct val="0"/>
        </a:spcAft>
        <a:buFont typeface="Arial" charset="0"/>
        <a:buChar char="•"/>
        <a:defRPr sz="1803" kern="1200">
          <a:solidFill>
            <a:schemeClr val="tx1"/>
          </a:solidFill>
          <a:latin typeface="+mn-lt"/>
          <a:ea typeface="+mn-ea"/>
          <a:cs typeface="+mn-cs"/>
        </a:defRPr>
      </a:lvl3pPr>
      <a:lvl4pPr marL="1202390" indent="-171770" algn="l" rtl="0" fontAlgn="base">
        <a:spcBef>
          <a:spcPct val="20000"/>
        </a:spcBef>
        <a:spcAft>
          <a:spcPct val="0"/>
        </a:spcAft>
        <a:buFont typeface="Arial" charset="0"/>
        <a:buChar char="–"/>
        <a:defRPr sz="1503" kern="1200">
          <a:solidFill>
            <a:schemeClr val="tx1"/>
          </a:solidFill>
          <a:latin typeface="+mn-lt"/>
          <a:ea typeface="+mn-ea"/>
          <a:cs typeface="+mn-cs"/>
        </a:defRPr>
      </a:lvl4pPr>
      <a:lvl5pPr marL="1545930" indent="-171770" algn="l" rtl="0" fontAlgn="base">
        <a:spcBef>
          <a:spcPct val="20000"/>
        </a:spcBef>
        <a:spcAft>
          <a:spcPct val="0"/>
        </a:spcAft>
        <a:buFont typeface="Arial" charset="0"/>
        <a:buChar char="»"/>
        <a:defRPr sz="1503" kern="1200">
          <a:solidFill>
            <a:schemeClr val="tx1"/>
          </a:solidFill>
          <a:latin typeface="+mn-lt"/>
          <a:ea typeface="+mn-ea"/>
          <a:cs typeface="+mn-cs"/>
        </a:defRPr>
      </a:lvl5pPr>
      <a:lvl6pPr marL="1889470" indent="-171770" algn="l" defTabSz="687080" rtl="0" eaLnBrk="1" latinLnBrk="0" hangingPunct="1">
        <a:spcBef>
          <a:spcPct val="20000"/>
        </a:spcBef>
        <a:buFont typeface="Arial" pitchFamily="34" charset="0"/>
        <a:buChar char="•"/>
        <a:defRPr sz="1503" kern="1200">
          <a:solidFill>
            <a:schemeClr val="tx1"/>
          </a:solidFill>
          <a:latin typeface="+mn-lt"/>
          <a:ea typeface="+mn-ea"/>
          <a:cs typeface="+mn-cs"/>
        </a:defRPr>
      </a:lvl6pPr>
      <a:lvl7pPr marL="2233011" indent="-171770" algn="l" defTabSz="687080" rtl="0" eaLnBrk="1" latinLnBrk="0" hangingPunct="1">
        <a:spcBef>
          <a:spcPct val="20000"/>
        </a:spcBef>
        <a:buFont typeface="Arial" pitchFamily="34" charset="0"/>
        <a:buChar char="•"/>
        <a:defRPr sz="1503" kern="1200">
          <a:solidFill>
            <a:schemeClr val="tx1"/>
          </a:solidFill>
          <a:latin typeface="+mn-lt"/>
          <a:ea typeface="+mn-ea"/>
          <a:cs typeface="+mn-cs"/>
        </a:defRPr>
      </a:lvl7pPr>
      <a:lvl8pPr marL="2576551" indent="-171770" algn="l" defTabSz="687080" rtl="0" eaLnBrk="1" latinLnBrk="0" hangingPunct="1">
        <a:spcBef>
          <a:spcPct val="20000"/>
        </a:spcBef>
        <a:buFont typeface="Arial" pitchFamily="34" charset="0"/>
        <a:buChar char="•"/>
        <a:defRPr sz="1503" kern="1200">
          <a:solidFill>
            <a:schemeClr val="tx1"/>
          </a:solidFill>
          <a:latin typeface="+mn-lt"/>
          <a:ea typeface="+mn-ea"/>
          <a:cs typeface="+mn-cs"/>
        </a:defRPr>
      </a:lvl8pPr>
      <a:lvl9pPr marL="2920091" indent="-171770" algn="l" defTabSz="687080" rtl="0" eaLnBrk="1" latinLnBrk="0" hangingPunct="1">
        <a:spcBef>
          <a:spcPct val="20000"/>
        </a:spcBef>
        <a:buFont typeface="Arial" pitchFamily="34" charset="0"/>
        <a:buChar char="•"/>
        <a:defRPr sz="1503" kern="1200">
          <a:solidFill>
            <a:schemeClr val="tx1"/>
          </a:solidFill>
          <a:latin typeface="+mn-lt"/>
          <a:ea typeface="+mn-ea"/>
          <a:cs typeface="+mn-cs"/>
        </a:defRPr>
      </a:lvl9pPr>
    </p:bodyStyle>
    <p:otherStyle>
      <a:defPPr>
        <a:defRPr lang="es-E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title"/>
          </p:nvPr>
        </p:nvSpPr>
        <p:spPr/>
        <p:txBody>
          <a:bodyPr/>
          <a:lstStyle/>
          <a:p>
            <a:pPr eaLnBrk="1" fontAlgn="auto" hangingPunct="1">
              <a:spcAft>
                <a:spcPts val="0"/>
              </a:spcAft>
              <a:defRPr/>
            </a:pPr>
            <a:endParaRPr lang="en-US" dirty="0" smtClean="0">
              <a:solidFill>
                <a:schemeClr val="tx2">
                  <a:satMod val="200000"/>
                </a:schemeClr>
              </a:solidFill>
            </a:endParaRPr>
          </a:p>
        </p:txBody>
      </p:sp>
      <p:pic>
        <p:nvPicPr>
          <p:cNvPr id="8195" name="Picture 2" descr="E:\Image\بسم الله\0012.JPG"/>
          <p:cNvPicPr>
            <a:picLocks noGrp="1" noChangeAspect="1" noChangeArrowheads="1"/>
          </p:cNvPicPr>
          <p:nvPr>
            <p:ph idx="1"/>
          </p:nvPr>
        </p:nvPicPr>
        <p:blipFill>
          <a:blip r:embed="rId2"/>
          <a:srcRect/>
          <a:stretch>
            <a:fillRect/>
          </a:stretch>
        </p:blipFill>
        <p:spPr>
          <a:xfrm>
            <a:off x="0" y="0"/>
            <a:ext cx="9144000" cy="5715000"/>
          </a:xfrm>
          <a:noFill/>
        </p:spPr>
      </p:pic>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4" name="Title 3"/>
          <p:cNvSpPr>
            <a:spLocks noGrp="1"/>
          </p:cNvSpPr>
          <p:nvPr>
            <p:ph type="title"/>
          </p:nvPr>
        </p:nvSpPr>
        <p:spPr/>
        <p:txBody>
          <a:bodyPr/>
          <a:lstStyle/>
          <a:p>
            <a:r>
              <a:rPr lang="en-US" dirty="0" smtClean="0">
                <a:solidFill>
                  <a:srgbClr val="0070C0"/>
                </a:solidFill>
              </a:rPr>
              <a:t>Immunogenic potential of TNBC</a:t>
            </a:r>
            <a:endParaRPr lang="en-US" dirty="0">
              <a:solidFill>
                <a:srgbClr val="0070C0"/>
              </a:solidFill>
            </a:endParaRPr>
          </a:p>
        </p:txBody>
      </p:sp>
      <p:sp>
        <p:nvSpPr>
          <p:cNvPr id="3" name="Content Placeholder 2"/>
          <p:cNvSpPr>
            <a:spLocks noGrp="1"/>
          </p:cNvSpPr>
          <p:nvPr>
            <p:ph idx="1"/>
          </p:nvPr>
        </p:nvSpPr>
        <p:spPr/>
        <p:txBody>
          <a:bodyPr>
            <a:normAutofit/>
          </a:bodyPr>
          <a:lstStyle/>
          <a:p>
            <a:r>
              <a:rPr lang="en-US" sz="3600" dirty="0" smtClean="0"/>
              <a:t>TNBC has been shown to have consistently elevated </a:t>
            </a:r>
            <a:r>
              <a:rPr lang="en-US" sz="3600" dirty="0" smtClean="0">
                <a:solidFill>
                  <a:srgbClr val="00B0F0"/>
                </a:solidFill>
              </a:rPr>
              <a:t>TILs</a:t>
            </a:r>
            <a:r>
              <a:rPr lang="en-US" sz="3600" dirty="0" smtClean="0"/>
              <a:t> in contrast to other subtypes.</a:t>
            </a:r>
          </a:p>
          <a:p>
            <a:r>
              <a:rPr lang="en-US" sz="3600" dirty="0" smtClean="0"/>
              <a:t>High TILS are more frequent in TNBC (</a:t>
            </a:r>
            <a:r>
              <a:rPr lang="en-US" sz="3600" dirty="0" smtClean="0">
                <a:solidFill>
                  <a:srgbClr val="00B0F0"/>
                </a:solidFill>
              </a:rPr>
              <a:t>30%</a:t>
            </a:r>
            <a:r>
              <a:rPr lang="en-US" sz="3600" dirty="0" smtClean="0"/>
              <a:t>) compared to HER2-positive (19%) and luminal </a:t>
            </a:r>
            <a:r>
              <a:rPr lang="en-US" sz="3600" dirty="0" err="1" smtClean="0"/>
              <a:t>tumours</a:t>
            </a:r>
            <a:r>
              <a:rPr lang="en-US" sz="3600" dirty="0" smtClean="0"/>
              <a:t> (13%).</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0424270"/>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4" name="Title 3"/>
          <p:cNvSpPr>
            <a:spLocks noGrp="1"/>
          </p:cNvSpPr>
          <p:nvPr>
            <p:ph type="title"/>
          </p:nvPr>
        </p:nvSpPr>
        <p:spPr/>
        <p:txBody>
          <a:bodyPr/>
          <a:lstStyle/>
          <a:p>
            <a:r>
              <a:rPr lang="en-US" dirty="0" smtClean="0">
                <a:solidFill>
                  <a:srgbClr val="0070C0"/>
                </a:solidFill>
              </a:rPr>
              <a:t>Immunogenic potential of TNBC</a:t>
            </a:r>
            <a:endParaRPr lang="en-US" dirty="0">
              <a:solidFill>
                <a:srgbClr val="0070C0"/>
              </a:solidFill>
            </a:endParaRPr>
          </a:p>
        </p:txBody>
      </p:sp>
      <p:sp>
        <p:nvSpPr>
          <p:cNvPr id="3" name="Content Placeholder 2"/>
          <p:cNvSpPr>
            <a:spLocks noGrp="1"/>
          </p:cNvSpPr>
          <p:nvPr>
            <p:ph idx="1"/>
          </p:nvPr>
        </p:nvSpPr>
        <p:spPr/>
        <p:txBody>
          <a:bodyPr>
            <a:normAutofit/>
          </a:bodyPr>
          <a:lstStyle/>
          <a:p>
            <a:r>
              <a:rPr lang="en-US" sz="3600" dirty="0" smtClean="0"/>
              <a:t>It is </a:t>
            </a:r>
            <a:r>
              <a:rPr lang="en-US" sz="3600" dirty="0" err="1" smtClean="0"/>
              <a:t>recognised</a:t>
            </a:r>
            <a:r>
              <a:rPr lang="en-US" sz="3600" dirty="0" smtClean="0"/>
              <a:t> that TNBC typically has higher levels of programmed cell death </a:t>
            </a:r>
            <a:r>
              <a:rPr lang="en-US" sz="3600" dirty="0" err="1" smtClean="0"/>
              <a:t>ligand</a:t>
            </a:r>
            <a:r>
              <a:rPr lang="en-US" sz="3600" dirty="0" smtClean="0"/>
              <a:t> (</a:t>
            </a:r>
            <a:r>
              <a:rPr lang="en-US" sz="3600" dirty="0" smtClean="0">
                <a:solidFill>
                  <a:srgbClr val="00B0F0"/>
                </a:solidFill>
              </a:rPr>
              <a:t>PD-L1</a:t>
            </a:r>
            <a:r>
              <a:rPr lang="en-US" sz="3600" dirty="0" smtClean="0"/>
              <a:t>) expression in contrast to other subtypes of breast cancer.</a:t>
            </a:r>
          </a:p>
          <a:p>
            <a:r>
              <a:rPr lang="en-US" sz="3600" dirty="0" smtClean="0"/>
              <a:t>PD-L1 has an important role in regulating our immune system.</a:t>
            </a:r>
          </a:p>
        </p:txBody>
      </p:sp>
    </p:spTree>
    <p:extLst>
      <p:ext uri="{BB962C8B-B14F-4D97-AF65-F5344CB8AC3E}">
        <p14:creationId xmlns:p14="http://schemas.microsoft.com/office/powerpoint/2010/main" val="730424270"/>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4" name="Title 3"/>
          <p:cNvSpPr>
            <a:spLocks noGrp="1"/>
          </p:cNvSpPr>
          <p:nvPr>
            <p:ph type="title"/>
          </p:nvPr>
        </p:nvSpPr>
        <p:spPr/>
        <p:txBody>
          <a:bodyPr/>
          <a:lstStyle/>
          <a:p>
            <a:r>
              <a:rPr lang="en-US" dirty="0" smtClean="0">
                <a:solidFill>
                  <a:srgbClr val="0070C0"/>
                </a:solidFill>
              </a:rPr>
              <a:t>Immunogenic potential of TNBC</a:t>
            </a:r>
            <a:endParaRPr lang="en-US" dirty="0">
              <a:solidFill>
                <a:srgbClr val="0070C0"/>
              </a:solidFill>
            </a:endParaRPr>
          </a:p>
        </p:txBody>
      </p:sp>
      <p:sp>
        <p:nvSpPr>
          <p:cNvPr id="3" name="Content Placeholder 2"/>
          <p:cNvSpPr>
            <a:spLocks noGrp="1"/>
          </p:cNvSpPr>
          <p:nvPr>
            <p:ph idx="1"/>
          </p:nvPr>
        </p:nvSpPr>
        <p:spPr/>
        <p:txBody>
          <a:bodyPr>
            <a:normAutofit fontScale="77500" lnSpcReduction="20000"/>
          </a:bodyPr>
          <a:lstStyle/>
          <a:p>
            <a:r>
              <a:rPr lang="en-US" sz="3600" dirty="0" smtClean="0"/>
              <a:t>TNBC has a relatively high </a:t>
            </a:r>
            <a:r>
              <a:rPr lang="en-US" sz="3600" dirty="0" err="1" smtClean="0"/>
              <a:t>tumour</a:t>
            </a:r>
            <a:r>
              <a:rPr lang="en-US" sz="3600" dirty="0" smtClean="0"/>
              <a:t> mutational burden (</a:t>
            </a:r>
            <a:r>
              <a:rPr lang="en-US" sz="3600" dirty="0" smtClean="0">
                <a:solidFill>
                  <a:srgbClr val="00B0F0"/>
                </a:solidFill>
              </a:rPr>
              <a:t>TMB</a:t>
            </a:r>
            <a:r>
              <a:rPr lang="en-US" sz="3600" dirty="0" smtClean="0"/>
              <a:t>) in contrast to other histological subtypes of breast cancer.</a:t>
            </a:r>
          </a:p>
          <a:p>
            <a:r>
              <a:rPr lang="en-US" sz="3600" dirty="0" smtClean="0"/>
              <a:t>Higher levels of TMB results in greater </a:t>
            </a:r>
            <a:r>
              <a:rPr lang="en-US" sz="3600" dirty="0" err="1" smtClean="0">
                <a:solidFill>
                  <a:srgbClr val="00B0F0"/>
                </a:solidFill>
              </a:rPr>
              <a:t>neoantigen</a:t>
            </a:r>
            <a:r>
              <a:rPr lang="en-US" sz="3600" dirty="0" smtClean="0"/>
              <a:t> expression and presentation to our immune cells enhancing our immune response.</a:t>
            </a:r>
          </a:p>
          <a:p>
            <a:r>
              <a:rPr lang="en-US" sz="3600" dirty="0" smtClean="0"/>
              <a:t>The Food and Drug Administration (FDA) has recently licensed </a:t>
            </a:r>
            <a:r>
              <a:rPr lang="en-US" sz="3600" dirty="0" err="1" smtClean="0">
                <a:solidFill>
                  <a:srgbClr val="FF0000"/>
                </a:solidFill>
              </a:rPr>
              <a:t>pembrolizumab</a:t>
            </a:r>
            <a:r>
              <a:rPr lang="en-US" sz="3600" dirty="0" smtClean="0"/>
              <a:t> for the treatment of </a:t>
            </a:r>
            <a:r>
              <a:rPr lang="en-US" sz="3600" dirty="0" smtClean="0">
                <a:solidFill>
                  <a:srgbClr val="FF0000"/>
                </a:solidFill>
              </a:rPr>
              <a:t>high TMB </a:t>
            </a:r>
            <a:r>
              <a:rPr lang="en-US" sz="3600" dirty="0" err="1" smtClean="0">
                <a:solidFill>
                  <a:srgbClr val="FF0000"/>
                </a:solidFill>
              </a:rPr>
              <a:t>tumours</a:t>
            </a:r>
            <a:r>
              <a:rPr lang="en-US" sz="3600" dirty="0" smtClean="0"/>
              <a:t> (&gt; 10 mutations/</a:t>
            </a:r>
            <a:r>
              <a:rPr lang="en-US" sz="3600" dirty="0" err="1" smtClean="0"/>
              <a:t>Megabase</a:t>
            </a:r>
            <a:r>
              <a:rPr lang="en-US" sz="3600" dirty="0" smtClean="0"/>
              <a:t>) with the </a:t>
            </a:r>
            <a:r>
              <a:rPr lang="en-US" sz="3600" dirty="0" err="1" smtClean="0"/>
              <a:t>FoundationCDx</a:t>
            </a:r>
            <a:r>
              <a:rPr lang="en-US" sz="3600" dirty="0" smtClean="0"/>
              <a:t> assay as a companion diagnostic.</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0424270"/>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4" name="Title 3"/>
          <p:cNvSpPr>
            <a:spLocks noGrp="1"/>
          </p:cNvSpPr>
          <p:nvPr>
            <p:ph type="title"/>
          </p:nvPr>
        </p:nvSpPr>
        <p:spPr/>
        <p:txBody>
          <a:bodyPr/>
          <a:lstStyle/>
          <a:p>
            <a:r>
              <a:rPr lang="en-US" b="1" dirty="0" smtClean="0"/>
              <a:t>METASTATIC DISEASE</a:t>
            </a:r>
            <a:r>
              <a:rPr lang="en-US" dirty="0" smtClean="0"/>
              <a:t> </a:t>
            </a: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Only </a:t>
            </a:r>
            <a:r>
              <a:rPr lang="en-US" dirty="0" smtClean="0">
                <a:solidFill>
                  <a:srgbClr val="FF0000"/>
                </a:solidFill>
              </a:rPr>
              <a:t>5%</a:t>
            </a:r>
            <a:r>
              <a:rPr lang="en-US" dirty="0" smtClean="0"/>
              <a:t> of patients with TNBC present with </a:t>
            </a:r>
            <a:r>
              <a:rPr lang="en-US" dirty="0" smtClean="0">
                <a:solidFill>
                  <a:srgbClr val="FF0000"/>
                </a:solidFill>
              </a:rPr>
              <a:t>de novo metastatic</a:t>
            </a:r>
            <a:r>
              <a:rPr lang="en-US" dirty="0" smtClean="0"/>
              <a:t> disease. The majority of patients unfortunately relapse following treatment with curative intent.</a:t>
            </a:r>
          </a:p>
          <a:p>
            <a:r>
              <a:rPr lang="en-US" dirty="0" smtClean="0"/>
              <a:t>The biological features of TNBC result in a unique clinical phenotype. It is characterized by a propensity for </a:t>
            </a:r>
            <a:r>
              <a:rPr lang="en-US" dirty="0" smtClean="0">
                <a:solidFill>
                  <a:srgbClr val="FF0000"/>
                </a:solidFill>
              </a:rPr>
              <a:t>visceral and brain metastases</a:t>
            </a:r>
            <a:r>
              <a:rPr lang="en-US" dirty="0" smtClean="0"/>
              <a:t>, </a:t>
            </a:r>
            <a:r>
              <a:rPr lang="en-US" dirty="0" smtClean="0">
                <a:solidFill>
                  <a:srgbClr val="FF0000"/>
                </a:solidFill>
              </a:rPr>
              <a:t>absence of bone metastases </a:t>
            </a:r>
            <a:r>
              <a:rPr lang="en-US" dirty="0" smtClean="0"/>
              <a:t>and typically </a:t>
            </a:r>
            <a:r>
              <a:rPr lang="en-US" dirty="0" smtClean="0">
                <a:solidFill>
                  <a:srgbClr val="FF0000"/>
                </a:solidFill>
              </a:rPr>
              <a:t>early relapse (&lt; 3 years)</a:t>
            </a:r>
            <a:r>
              <a:rPr lang="en-US" dirty="0" smtClean="0"/>
              <a:t>.</a:t>
            </a:r>
          </a:p>
        </p:txBody>
      </p:sp>
    </p:spTree>
    <p:extLst>
      <p:ext uri="{BB962C8B-B14F-4D97-AF65-F5344CB8AC3E}">
        <p14:creationId xmlns:p14="http://schemas.microsoft.com/office/powerpoint/2010/main" val="730424270"/>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4" name="Title 3"/>
          <p:cNvSpPr>
            <a:spLocks noGrp="1"/>
          </p:cNvSpPr>
          <p:nvPr>
            <p:ph type="title"/>
          </p:nvPr>
        </p:nvSpPr>
        <p:spPr/>
        <p:txBody>
          <a:bodyPr/>
          <a:lstStyle/>
          <a:p>
            <a:r>
              <a:rPr lang="en-US" b="1" dirty="0" smtClean="0"/>
              <a:t>METASTATIC DISEASE</a:t>
            </a:r>
            <a:r>
              <a:rPr lang="en-US" dirty="0" smtClean="0"/>
              <a:t> </a:t>
            </a:r>
            <a:endParaRPr lang="en-US" dirty="0"/>
          </a:p>
        </p:txBody>
      </p:sp>
      <p:sp>
        <p:nvSpPr>
          <p:cNvPr id="5" name="Content Placeholder 4"/>
          <p:cNvSpPr>
            <a:spLocks noGrp="1"/>
          </p:cNvSpPr>
          <p:nvPr>
            <p:ph idx="1"/>
          </p:nvPr>
        </p:nvSpPr>
        <p:spPr/>
        <p:txBody>
          <a:bodyPr>
            <a:normAutofit/>
          </a:bodyPr>
          <a:lstStyle/>
          <a:p>
            <a:r>
              <a:rPr lang="en-US" dirty="0" smtClean="0"/>
              <a:t>Many of the </a:t>
            </a:r>
            <a:r>
              <a:rPr lang="en-US" dirty="0" smtClean="0">
                <a:solidFill>
                  <a:srgbClr val="00B0F0"/>
                </a:solidFill>
              </a:rPr>
              <a:t>general principles </a:t>
            </a:r>
            <a:r>
              <a:rPr lang="en-US" dirty="0" smtClean="0"/>
              <a:t>applicable to advanced breast cancer of other phenotypes apply to that of TNBC.</a:t>
            </a:r>
          </a:p>
          <a:p>
            <a:r>
              <a:rPr lang="en-US" dirty="0" smtClean="0">
                <a:solidFill>
                  <a:srgbClr val="00B0F0"/>
                </a:solidFill>
              </a:rPr>
              <a:t>Chemotherapy</a:t>
            </a:r>
            <a:r>
              <a:rPr lang="en-US" dirty="0" smtClean="0"/>
              <a:t> has been the </a:t>
            </a:r>
            <a:r>
              <a:rPr lang="en-US" dirty="0" smtClean="0">
                <a:solidFill>
                  <a:srgbClr val="00B0F0"/>
                </a:solidFill>
              </a:rPr>
              <a:t>mainstay</a:t>
            </a:r>
            <a:r>
              <a:rPr lang="en-US" dirty="0" smtClean="0"/>
              <a:t> of systemic treatment for TNBC, as endocrine therapy and HER2-directed therapies are ineffective.</a:t>
            </a:r>
          </a:p>
        </p:txBody>
      </p:sp>
    </p:spTree>
    <p:extLst>
      <p:ext uri="{BB962C8B-B14F-4D97-AF65-F5344CB8AC3E}">
        <p14:creationId xmlns:p14="http://schemas.microsoft.com/office/powerpoint/2010/main" val="730424270"/>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4" name="Title 3"/>
          <p:cNvSpPr>
            <a:spLocks noGrp="1"/>
          </p:cNvSpPr>
          <p:nvPr>
            <p:ph type="title"/>
          </p:nvPr>
        </p:nvSpPr>
        <p:spPr/>
        <p:txBody>
          <a:bodyPr/>
          <a:lstStyle/>
          <a:p>
            <a:r>
              <a:rPr lang="en-US" b="1" dirty="0" smtClean="0"/>
              <a:t>METASTATIC DISEASE</a:t>
            </a:r>
            <a:r>
              <a:rPr lang="en-US" dirty="0" smtClean="0"/>
              <a:t> </a:t>
            </a:r>
            <a:endParaRPr lang="en-US" dirty="0"/>
          </a:p>
        </p:txBody>
      </p:sp>
      <p:sp>
        <p:nvSpPr>
          <p:cNvPr id="5" name="Content Placeholder 4"/>
          <p:cNvSpPr>
            <a:spLocks noGrp="1"/>
          </p:cNvSpPr>
          <p:nvPr>
            <p:ph idx="1"/>
          </p:nvPr>
        </p:nvSpPr>
        <p:spPr/>
        <p:txBody>
          <a:bodyPr>
            <a:normAutofit/>
          </a:bodyPr>
          <a:lstStyle/>
          <a:p>
            <a:r>
              <a:rPr lang="en-US" dirty="0" smtClean="0"/>
              <a:t>However, several trials have suggested a role for </a:t>
            </a:r>
            <a:r>
              <a:rPr lang="en-US" u="sng" dirty="0" smtClean="0"/>
              <a:t>targeted therapies</a:t>
            </a:r>
            <a:r>
              <a:rPr lang="en-US" dirty="0" smtClean="0"/>
              <a:t> in TNBC including inhibitors of poly(ADP-ribose) polymerase (</a:t>
            </a:r>
            <a:r>
              <a:rPr lang="en-US" dirty="0" smtClean="0">
                <a:solidFill>
                  <a:srgbClr val="00B0F0"/>
                </a:solidFill>
              </a:rPr>
              <a:t>PARP</a:t>
            </a:r>
            <a:r>
              <a:rPr lang="en-US" dirty="0" smtClean="0"/>
              <a:t>) and </a:t>
            </a:r>
            <a:r>
              <a:rPr lang="en-US" dirty="0" smtClean="0">
                <a:solidFill>
                  <a:srgbClr val="00B0F0"/>
                </a:solidFill>
              </a:rPr>
              <a:t>immune checkpoints</a:t>
            </a:r>
            <a:r>
              <a:rPr lang="en-US" dirty="0" smtClean="0"/>
              <a:t>.</a:t>
            </a:r>
            <a:endParaRPr lang="en-US" dirty="0"/>
          </a:p>
        </p:txBody>
      </p:sp>
    </p:spTree>
    <p:extLst>
      <p:ext uri="{BB962C8B-B14F-4D97-AF65-F5344CB8AC3E}">
        <p14:creationId xmlns:p14="http://schemas.microsoft.com/office/powerpoint/2010/main" val="730424270"/>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3" name="Content Placeholder 2"/>
          <p:cNvSpPr>
            <a:spLocks noGrp="1"/>
          </p:cNvSpPr>
          <p:nvPr>
            <p:ph idx="1"/>
          </p:nvPr>
        </p:nvSpPr>
        <p:spPr>
          <a:xfrm>
            <a:off x="685800" y="365760"/>
            <a:ext cx="7772400" cy="4491990"/>
          </a:xfrm>
        </p:spPr>
        <p:txBody>
          <a:bodyPr>
            <a:normAutofit/>
          </a:bodyPr>
          <a:lstStyle/>
          <a:p>
            <a:r>
              <a:rPr lang="en-US" sz="3600" dirty="0" smtClean="0"/>
              <a:t>In patients with metastatic breast cancer, a </a:t>
            </a:r>
            <a:r>
              <a:rPr lang="en-US" sz="3600" dirty="0" smtClean="0">
                <a:solidFill>
                  <a:srgbClr val="00B0F0"/>
                </a:solidFill>
              </a:rPr>
              <a:t>confirmatory biopsy </a:t>
            </a:r>
            <a:r>
              <a:rPr lang="en-US" sz="3600" dirty="0" smtClean="0"/>
              <a:t>of a suspected lesion should be obtained when possible, with the following assessments: </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0424270"/>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3" name="Content Placeholder 2"/>
          <p:cNvSpPr>
            <a:spLocks noGrp="1"/>
          </p:cNvSpPr>
          <p:nvPr>
            <p:ph idx="1"/>
          </p:nvPr>
        </p:nvSpPr>
        <p:spPr>
          <a:xfrm>
            <a:off x="685800" y="365760"/>
            <a:ext cx="7772400" cy="4491990"/>
          </a:xfrm>
        </p:spPr>
        <p:txBody>
          <a:bodyPr>
            <a:normAutofit/>
          </a:bodyPr>
          <a:lstStyle/>
          <a:p>
            <a:pPr>
              <a:buNone/>
            </a:pPr>
            <a:r>
              <a:rPr lang="en-US" sz="3600" b="1" dirty="0" smtClean="0">
                <a:solidFill>
                  <a:srgbClr val="00B0F0"/>
                </a:solidFill>
              </a:rPr>
              <a:t>Reassessment</a:t>
            </a:r>
            <a:r>
              <a:rPr lang="en-US" sz="3600" b="1" dirty="0" smtClean="0"/>
              <a:t> of ER, PR, and HER2</a:t>
            </a:r>
            <a:endParaRPr lang="en-US" sz="3600" dirty="0" smtClean="0"/>
          </a:p>
          <a:p>
            <a:endParaRPr lang="en-US" sz="3600" dirty="0" smtClean="0"/>
          </a:p>
          <a:p>
            <a:r>
              <a:rPr lang="en-US" sz="3600" dirty="0" smtClean="0"/>
              <a:t>This is because there is a possible </a:t>
            </a:r>
            <a:r>
              <a:rPr lang="en-US" sz="3600" dirty="0" smtClean="0">
                <a:solidFill>
                  <a:srgbClr val="FF0000"/>
                </a:solidFill>
              </a:rPr>
              <a:t>discordance</a:t>
            </a:r>
            <a:r>
              <a:rPr lang="en-US" sz="3600" dirty="0" smtClean="0"/>
              <a:t> of these markers between primary and metastatic disease.</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0424270"/>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4" name="Title 3"/>
          <p:cNvSpPr>
            <a:spLocks noGrp="1"/>
          </p:cNvSpPr>
          <p:nvPr>
            <p:ph type="title"/>
          </p:nvPr>
        </p:nvSpPr>
        <p:spPr/>
        <p:txBody>
          <a:bodyPr>
            <a:normAutofit/>
          </a:bodyPr>
          <a:lstStyle/>
          <a:p>
            <a:r>
              <a:rPr lang="en-US" b="1" dirty="0" smtClean="0"/>
              <a:t>PD-L1 expression</a:t>
            </a:r>
            <a:endParaRPr lang="en-US" dirty="0"/>
          </a:p>
        </p:txBody>
      </p:sp>
      <p:sp>
        <p:nvSpPr>
          <p:cNvPr id="3" name="Content Placeholder 2"/>
          <p:cNvSpPr>
            <a:spLocks noGrp="1"/>
          </p:cNvSpPr>
          <p:nvPr>
            <p:ph idx="1"/>
          </p:nvPr>
        </p:nvSpPr>
        <p:spPr/>
        <p:txBody>
          <a:bodyPr>
            <a:normAutofit lnSpcReduction="10000"/>
          </a:bodyPr>
          <a:lstStyle/>
          <a:p>
            <a:r>
              <a:rPr lang="en-US" sz="3600" dirty="0" smtClean="0"/>
              <a:t>The companion diagnostic </a:t>
            </a:r>
            <a:r>
              <a:rPr lang="en-US" sz="3600" dirty="0" err="1" smtClean="0"/>
              <a:t>immunohistochemical</a:t>
            </a:r>
            <a:r>
              <a:rPr lang="en-US" sz="3600" dirty="0" smtClean="0"/>
              <a:t> assay for PD-L1-positive immune cells, </a:t>
            </a:r>
            <a:r>
              <a:rPr lang="en-US" sz="3600" dirty="0" smtClean="0">
                <a:solidFill>
                  <a:srgbClr val="00B0F0"/>
                </a:solidFill>
              </a:rPr>
              <a:t>SP142</a:t>
            </a:r>
            <a:r>
              <a:rPr lang="en-US" sz="3600" dirty="0" smtClean="0"/>
              <a:t>, is approved for selecting TNBC patients for </a:t>
            </a:r>
            <a:r>
              <a:rPr lang="en-US" sz="3600" u="sng" dirty="0" err="1" smtClean="0"/>
              <a:t>atezolizumab</a:t>
            </a:r>
            <a:r>
              <a:rPr lang="en-US" sz="3600" dirty="0" smtClean="0"/>
              <a:t>, and the </a:t>
            </a:r>
            <a:r>
              <a:rPr lang="en-US" sz="3600" dirty="0" smtClean="0">
                <a:solidFill>
                  <a:srgbClr val="00B0F0"/>
                </a:solidFill>
              </a:rPr>
              <a:t>22C3 </a:t>
            </a:r>
            <a:r>
              <a:rPr lang="en-US" sz="3600" dirty="0" err="1" smtClean="0">
                <a:solidFill>
                  <a:srgbClr val="00B0F0"/>
                </a:solidFill>
              </a:rPr>
              <a:t>pharmDX</a:t>
            </a:r>
            <a:r>
              <a:rPr lang="en-US" sz="3600" dirty="0" smtClean="0">
                <a:solidFill>
                  <a:srgbClr val="00B0F0"/>
                </a:solidFill>
              </a:rPr>
              <a:t> </a:t>
            </a:r>
            <a:r>
              <a:rPr lang="en-US" sz="3600" dirty="0" smtClean="0"/>
              <a:t>assay is used to identify patients for </a:t>
            </a:r>
            <a:r>
              <a:rPr lang="en-US" sz="3600" u="sng" dirty="0" err="1" smtClean="0"/>
              <a:t>pembrolizumab</a:t>
            </a:r>
            <a:r>
              <a:rPr lang="en-US" sz="3600" dirty="0" smtClean="0"/>
              <a:t>.</a:t>
            </a:r>
          </a:p>
          <a:p>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0424270"/>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3" name="Content Placeholder 2"/>
          <p:cNvSpPr>
            <a:spLocks noGrp="1"/>
          </p:cNvSpPr>
          <p:nvPr>
            <p:ph idx="1"/>
          </p:nvPr>
        </p:nvSpPr>
        <p:spPr>
          <a:xfrm>
            <a:off x="685800" y="365760"/>
            <a:ext cx="7772400" cy="4491990"/>
          </a:xfrm>
        </p:spPr>
        <p:txBody>
          <a:bodyPr>
            <a:normAutofit/>
          </a:bodyPr>
          <a:lstStyle/>
          <a:p>
            <a:r>
              <a:rPr lang="en-US" sz="3600" dirty="0" smtClean="0"/>
              <a:t>Because the US Food and Drug Administration (FDA) has approved each test as a "companion diagnostic" with a specific immune checkpoint inhibitor rather than approval as a class, </a:t>
            </a:r>
            <a:r>
              <a:rPr lang="en-US" sz="3600" dirty="0" smtClean="0">
                <a:solidFill>
                  <a:srgbClr val="00B0F0"/>
                </a:solidFill>
              </a:rPr>
              <a:t>either of the companion diagnostics is acceptable</a:t>
            </a:r>
            <a:r>
              <a:rPr lang="en-US" sz="3600" dirty="0" smtClean="0"/>
              <a:t>.</a:t>
            </a:r>
          </a:p>
          <a:p>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0424270"/>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TextBox 5"/>
          <p:cNvSpPr txBox="1"/>
          <p:nvPr/>
        </p:nvSpPr>
        <p:spPr>
          <a:xfrm>
            <a:off x="1143000" y="2247900"/>
            <a:ext cx="6573129" cy="2749675"/>
          </a:xfrm>
          <a:prstGeom prst="rect">
            <a:avLst/>
          </a:prstGeom>
        </p:spPr>
        <p:txBody>
          <a:bodyPr wrap="square" lIns="71320" tIns="35661" rIns="71320" bIns="35661" rtlCol="0">
            <a:spAutoFit/>
          </a:bodyPr>
          <a:lstStyle/>
          <a:p>
            <a:pPr algn="ctr"/>
            <a:endParaRPr lang="en-US" sz="2800" b="1" dirty="0" smtClean="0">
              <a:latin typeface="Times New Roman" panose="02020603050405020304" pitchFamily="18" charset="0"/>
              <a:cs typeface="Times New Roman" panose="02020603050405020304" pitchFamily="18" charset="0"/>
            </a:endParaRPr>
          </a:p>
          <a:p>
            <a:pPr algn="ctr"/>
            <a:r>
              <a:rPr lang="en-US" sz="3600" b="1" dirty="0" smtClean="0">
                <a:latin typeface="Times New Roman" panose="02020603050405020304" pitchFamily="18" charset="0"/>
                <a:cs typeface="Times New Roman" panose="02020603050405020304" pitchFamily="18" charset="0"/>
              </a:rPr>
              <a:t>Dr. </a:t>
            </a:r>
            <a:r>
              <a:rPr lang="en-US" sz="3600" b="1" dirty="0" err="1" smtClean="0">
                <a:latin typeface="Times New Roman" panose="02020603050405020304" pitchFamily="18" charset="0"/>
                <a:cs typeface="Times New Roman" panose="02020603050405020304" pitchFamily="18" charset="0"/>
              </a:rPr>
              <a:t>Raeisi</a:t>
            </a:r>
            <a:endParaRPr lang="en-US" sz="3600" b="1" dirty="0" smtClean="0">
              <a:latin typeface="Times New Roman" panose="02020603050405020304" pitchFamily="18" charset="0"/>
              <a:cs typeface="Times New Roman" panose="02020603050405020304" pitchFamily="18" charset="0"/>
            </a:endParaRPr>
          </a:p>
          <a:p>
            <a:pPr algn="ctr"/>
            <a:endParaRPr lang="en-US" sz="2200" dirty="0" smtClean="0">
              <a:latin typeface="Times New Roman" panose="02020603050405020304" pitchFamily="18" charset="0"/>
              <a:cs typeface="Times New Roman" panose="02020603050405020304" pitchFamily="18" charset="0"/>
            </a:endParaRPr>
          </a:p>
          <a:p>
            <a:pPr algn="ctr"/>
            <a:r>
              <a:rPr lang="en-US" sz="2200" b="1" dirty="0" smtClean="0">
                <a:latin typeface="Times New Roman" panose="02020603050405020304" pitchFamily="18" charset="0"/>
                <a:cs typeface="Times New Roman" panose="02020603050405020304" pitchFamily="18" charset="0"/>
              </a:rPr>
              <a:t>Assistant Professor of </a:t>
            </a:r>
          </a:p>
          <a:p>
            <a:pPr algn="ctr"/>
            <a:r>
              <a:rPr lang="en-US" sz="2200" b="1" dirty="0" smtClean="0">
                <a:latin typeface="Times New Roman" panose="02020603050405020304" pitchFamily="18" charset="0"/>
                <a:cs typeface="Times New Roman" panose="02020603050405020304" pitchFamily="18" charset="0"/>
              </a:rPr>
              <a:t>Medical Oncology &amp; Hematology </a:t>
            </a:r>
          </a:p>
          <a:p>
            <a:pPr algn="ctr"/>
            <a:endParaRPr lang="en-US" sz="2200" dirty="0">
              <a:latin typeface="Times New Roman" panose="02020603050405020304" pitchFamily="18" charset="0"/>
              <a:cs typeface="Times New Roman" panose="02020603050405020304" pitchFamily="18" charset="0"/>
            </a:endParaRPr>
          </a:p>
          <a:p>
            <a:pPr algn="ctr"/>
            <a:endParaRPr lang="en-US" sz="2200" dirty="0">
              <a:latin typeface="Times New Roman" panose="02020603050405020304" pitchFamily="18" charset="0"/>
              <a:cs typeface="Times New Roman" panose="02020603050405020304" pitchFamily="18" charset="0"/>
            </a:endParaRPr>
          </a:p>
        </p:txBody>
      </p:sp>
      <p:pic>
        <p:nvPicPr>
          <p:cNvPr id="2050" name="Picture 2" descr="D:\Documents and Settings\Morteza\Desktop\logo.jpg"/>
          <p:cNvPicPr>
            <a:picLocks noChangeAspect="1" noChangeArrowheads="1"/>
          </p:cNvPicPr>
          <p:nvPr/>
        </p:nvPicPr>
        <p:blipFill>
          <a:blip r:embed="rId2"/>
          <a:srcRect/>
          <a:stretch>
            <a:fillRect/>
          </a:stretch>
        </p:blipFill>
        <p:spPr bwMode="auto">
          <a:xfrm>
            <a:off x="7162800" y="0"/>
            <a:ext cx="1981200" cy="1981200"/>
          </a:xfrm>
          <a:prstGeom prst="rect">
            <a:avLst/>
          </a:prstGeom>
          <a:noFill/>
        </p:spPr>
      </p:pic>
      <p:pic>
        <p:nvPicPr>
          <p:cNvPr id="2051" name="Picture 3" descr="D:\Documents and Settings\Morteza\Desktop\Logo1023_24961.jpg"/>
          <p:cNvPicPr>
            <a:picLocks noChangeAspect="1" noChangeArrowheads="1"/>
          </p:cNvPicPr>
          <p:nvPr/>
        </p:nvPicPr>
        <p:blipFill>
          <a:blip r:embed="rId3"/>
          <a:srcRect/>
          <a:stretch>
            <a:fillRect/>
          </a:stretch>
        </p:blipFill>
        <p:spPr bwMode="auto">
          <a:xfrm>
            <a:off x="0" y="0"/>
            <a:ext cx="1800225" cy="1800225"/>
          </a:xfrm>
          <a:prstGeom prst="rect">
            <a:avLst/>
          </a:prstGeom>
          <a:noFill/>
        </p:spPr>
      </p:pic>
    </p:spTree>
    <p:extLst>
      <p:ext uri="{BB962C8B-B14F-4D97-AF65-F5344CB8AC3E}">
        <p14:creationId xmlns:p14="http://schemas.microsoft.com/office/powerpoint/2010/main" val="894704000"/>
      </p:ext>
    </p:extLst>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3" name="Content Placeholder 2"/>
          <p:cNvSpPr>
            <a:spLocks noGrp="1"/>
          </p:cNvSpPr>
          <p:nvPr>
            <p:ph idx="1"/>
          </p:nvPr>
        </p:nvSpPr>
        <p:spPr>
          <a:xfrm>
            <a:off x="685800" y="365760"/>
            <a:ext cx="7772400" cy="4491990"/>
          </a:xfrm>
        </p:spPr>
        <p:txBody>
          <a:bodyPr>
            <a:normAutofit/>
          </a:bodyPr>
          <a:lstStyle/>
          <a:p>
            <a:pPr algn="ctr">
              <a:buNone/>
            </a:pPr>
            <a:r>
              <a:rPr lang="en-US" sz="4800" dirty="0" smtClean="0"/>
              <a:t>PD-L1 Scoring Algorithms Applied in TNBC</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0424270"/>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3" name="Content Placeholder 2"/>
          <p:cNvSpPr>
            <a:spLocks noGrp="1"/>
          </p:cNvSpPr>
          <p:nvPr>
            <p:ph idx="1"/>
          </p:nvPr>
        </p:nvSpPr>
        <p:spPr>
          <a:xfrm>
            <a:off x="685800" y="365760"/>
            <a:ext cx="7772400" cy="4491990"/>
          </a:xfrm>
        </p:spPr>
        <p:txBody>
          <a:bodyPr>
            <a:normAutofit fontScale="92500"/>
          </a:bodyPr>
          <a:lstStyle/>
          <a:p>
            <a:r>
              <a:rPr lang="en-US" sz="3600" dirty="0" smtClean="0"/>
              <a:t>The </a:t>
            </a:r>
            <a:r>
              <a:rPr lang="en-US" sz="3600" dirty="0" err="1" smtClean="0">
                <a:solidFill>
                  <a:srgbClr val="FF33CC"/>
                </a:solidFill>
              </a:rPr>
              <a:t>Ventana</a:t>
            </a:r>
            <a:r>
              <a:rPr lang="en-US" sz="3600" dirty="0" smtClean="0">
                <a:solidFill>
                  <a:srgbClr val="FF33CC"/>
                </a:solidFill>
              </a:rPr>
              <a:t> SP-142 </a:t>
            </a:r>
            <a:r>
              <a:rPr lang="en-US" sz="3600" dirty="0" smtClean="0"/>
              <a:t>assay measures PD-L1 expression in </a:t>
            </a:r>
            <a:r>
              <a:rPr lang="en-US" sz="3600" dirty="0" smtClean="0">
                <a:solidFill>
                  <a:srgbClr val="00B0F0"/>
                </a:solidFill>
              </a:rPr>
              <a:t>tumor-infiltrating immune cells</a:t>
            </a:r>
            <a:r>
              <a:rPr lang="en-US" sz="3600" dirty="0" smtClean="0"/>
              <a:t> and generates an </a:t>
            </a:r>
            <a:r>
              <a:rPr lang="en-US" sz="3600" dirty="0" smtClean="0">
                <a:solidFill>
                  <a:srgbClr val="00B0F0"/>
                </a:solidFill>
              </a:rPr>
              <a:t>IC-Score (%)</a:t>
            </a:r>
            <a:r>
              <a:rPr lang="en-US" sz="3600" dirty="0" smtClean="0"/>
              <a:t>.</a:t>
            </a:r>
          </a:p>
          <a:p>
            <a:r>
              <a:rPr lang="en-US" sz="3600" dirty="0" smtClean="0"/>
              <a:t>This score is required to assess first-line treatment eligibility with </a:t>
            </a:r>
            <a:r>
              <a:rPr lang="en-US" sz="3600" dirty="0" err="1" smtClean="0"/>
              <a:t>atezolizumab</a:t>
            </a:r>
            <a:r>
              <a:rPr lang="en-US" sz="3600" dirty="0" smtClean="0"/>
              <a:t> plus nab-</a:t>
            </a:r>
            <a:r>
              <a:rPr lang="en-US" sz="3600" dirty="0" err="1" smtClean="0"/>
              <a:t>paclitaxel</a:t>
            </a:r>
            <a:r>
              <a:rPr lang="en-US" sz="3600" dirty="0" smtClean="0"/>
              <a:t> for patients with metastatic TNBC; patients are eligible for treatment if the </a:t>
            </a:r>
            <a:r>
              <a:rPr lang="en-US" sz="3600" dirty="0" smtClean="0">
                <a:solidFill>
                  <a:srgbClr val="00B0F0"/>
                </a:solidFill>
              </a:rPr>
              <a:t>cutoff of 1% </a:t>
            </a:r>
            <a:r>
              <a:rPr lang="en-US" sz="3600" dirty="0" smtClean="0"/>
              <a:t>is exceeded.</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0424270"/>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3" name="Content Placeholder 2"/>
          <p:cNvSpPr>
            <a:spLocks noGrp="1"/>
          </p:cNvSpPr>
          <p:nvPr>
            <p:ph idx="1"/>
          </p:nvPr>
        </p:nvSpPr>
        <p:spPr>
          <a:xfrm>
            <a:off x="685800" y="365760"/>
            <a:ext cx="7772400" cy="4491990"/>
          </a:xfrm>
        </p:spPr>
        <p:txBody>
          <a:bodyPr>
            <a:normAutofit/>
          </a:bodyPr>
          <a:lstStyle/>
          <a:p>
            <a:endParaRPr lang="en-US" sz="36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srcRect/>
          <a:stretch>
            <a:fillRect/>
          </a:stretch>
        </p:blipFill>
        <p:spPr bwMode="auto">
          <a:xfrm>
            <a:off x="0" y="0"/>
            <a:ext cx="9144000" cy="5715000"/>
          </a:xfrm>
          <a:prstGeom prst="rect">
            <a:avLst/>
          </a:prstGeom>
          <a:noFill/>
          <a:ln w="9525">
            <a:noFill/>
            <a:miter lim="800000"/>
            <a:headEnd/>
            <a:tailEnd/>
          </a:ln>
          <a:effectLst/>
        </p:spPr>
      </p:pic>
    </p:spTree>
    <p:extLst>
      <p:ext uri="{BB962C8B-B14F-4D97-AF65-F5344CB8AC3E}">
        <p14:creationId xmlns:p14="http://schemas.microsoft.com/office/powerpoint/2010/main" val="730424270"/>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3" name="Content Placeholder 2"/>
          <p:cNvSpPr>
            <a:spLocks noGrp="1"/>
          </p:cNvSpPr>
          <p:nvPr>
            <p:ph idx="1"/>
          </p:nvPr>
        </p:nvSpPr>
        <p:spPr>
          <a:xfrm>
            <a:off x="685800" y="365760"/>
            <a:ext cx="7772400" cy="4491990"/>
          </a:xfrm>
        </p:spPr>
        <p:txBody>
          <a:bodyPr>
            <a:normAutofit fontScale="92500" lnSpcReduction="20000"/>
          </a:bodyPr>
          <a:lstStyle/>
          <a:p>
            <a:r>
              <a:rPr lang="en-US" sz="3600" dirty="0" smtClean="0"/>
              <a:t>The PD-L1 IHC </a:t>
            </a:r>
            <a:r>
              <a:rPr lang="en-US" sz="3600" dirty="0" smtClean="0">
                <a:solidFill>
                  <a:srgbClr val="FF33CC"/>
                </a:solidFill>
              </a:rPr>
              <a:t>22C3 </a:t>
            </a:r>
            <a:r>
              <a:rPr lang="en-US" sz="3600" dirty="0" err="1" smtClean="0">
                <a:solidFill>
                  <a:srgbClr val="FF33CC"/>
                </a:solidFill>
              </a:rPr>
              <a:t>pharmDx</a:t>
            </a:r>
            <a:r>
              <a:rPr lang="en-US" sz="3600" dirty="0" smtClean="0">
                <a:solidFill>
                  <a:srgbClr val="FF33CC"/>
                </a:solidFill>
              </a:rPr>
              <a:t> </a:t>
            </a:r>
            <a:r>
              <a:rPr lang="en-US" sz="3600" dirty="0" smtClean="0"/>
              <a:t>assay generates a combined positive score (CPS) by measuring PD-L1 expression in </a:t>
            </a:r>
            <a:r>
              <a:rPr lang="en-US" sz="3600" dirty="0" smtClean="0">
                <a:solidFill>
                  <a:srgbClr val="00B0F0"/>
                </a:solidFill>
              </a:rPr>
              <a:t>both the tumor cells and tumor-infiltrating immune cells</a:t>
            </a:r>
            <a:r>
              <a:rPr lang="en-US" sz="3600" dirty="0" smtClean="0"/>
              <a:t>.</a:t>
            </a:r>
          </a:p>
          <a:p>
            <a:r>
              <a:rPr lang="en-US" sz="3600" dirty="0" smtClean="0"/>
              <a:t>This score is required to assess first-line treatment eligibility with </a:t>
            </a:r>
            <a:r>
              <a:rPr lang="en-US" sz="3600" dirty="0" err="1" smtClean="0"/>
              <a:t>pembrolizumab</a:t>
            </a:r>
            <a:r>
              <a:rPr lang="en-US" sz="3600" dirty="0" smtClean="0"/>
              <a:t> and chemotherapy in patients with metastatic TNBC; patients are eligible if they meet or exceed the </a:t>
            </a:r>
            <a:r>
              <a:rPr lang="en-US" sz="3600" dirty="0" smtClean="0">
                <a:solidFill>
                  <a:srgbClr val="00B0F0"/>
                </a:solidFill>
              </a:rPr>
              <a:t>cutoff of 10</a:t>
            </a:r>
            <a:r>
              <a:rPr lang="en-US" sz="3600" dirty="0" smtClean="0"/>
              <a:t>.</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0424270"/>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3" name="Content Placeholder 2"/>
          <p:cNvSpPr>
            <a:spLocks noGrp="1"/>
          </p:cNvSpPr>
          <p:nvPr>
            <p:ph idx="1"/>
          </p:nvPr>
        </p:nvSpPr>
        <p:spPr>
          <a:xfrm>
            <a:off x="685800" y="365760"/>
            <a:ext cx="7772400" cy="4491990"/>
          </a:xfrm>
        </p:spPr>
        <p:txBody>
          <a:bodyPr>
            <a:normAutofit/>
          </a:bodyPr>
          <a:lstStyle/>
          <a:p>
            <a:endParaRPr lang="en-US" sz="36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srcRect/>
          <a:stretch>
            <a:fillRect/>
          </a:stretch>
        </p:blipFill>
        <p:spPr bwMode="auto">
          <a:xfrm>
            <a:off x="0" y="0"/>
            <a:ext cx="9144000" cy="5715000"/>
          </a:xfrm>
          <a:prstGeom prst="rect">
            <a:avLst/>
          </a:prstGeom>
          <a:noFill/>
          <a:ln w="9525">
            <a:noFill/>
            <a:miter lim="800000"/>
            <a:headEnd/>
            <a:tailEnd/>
          </a:ln>
          <a:effectLst/>
        </p:spPr>
      </p:pic>
    </p:spTree>
    <p:extLst>
      <p:ext uri="{BB962C8B-B14F-4D97-AF65-F5344CB8AC3E}">
        <p14:creationId xmlns:p14="http://schemas.microsoft.com/office/powerpoint/2010/main" val="730424270"/>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4" name="Title 3"/>
          <p:cNvSpPr>
            <a:spLocks noGrp="1"/>
          </p:cNvSpPr>
          <p:nvPr>
            <p:ph type="title"/>
          </p:nvPr>
        </p:nvSpPr>
        <p:spPr/>
        <p:txBody>
          <a:bodyPr>
            <a:noAutofit/>
          </a:bodyPr>
          <a:lstStyle/>
          <a:p>
            <a:r>
              <a:rPr lang="en-US" sz="2400" b="1" dirty="0" smtClean="0"/>
              <a:t>Tumor mutational burden (TMB), microsatellite instability (MSI), and mismatch repair deficiency (</a:t>
            </a:r>
            <a:r>
              <a:rPr lang="en-US" sz="2400" b="1" dirty="0" err="1" smtClean="0"/>
              <a:t>dMMR</a:t>
            </a:r>
            <a:r>
              <a:rPr lang="en-US" sz="2400" b="1" dirty="0" smtClean="0"/>
              <a:t>)</a:t>
            </a:r>
            <a:endParaRPr lang="en-US" sz="2400" dirty="0"/>
          </a:p>
        </p:txBody>
      </p:sp>
      <p:sp>
        <p:nvSpPr>
          <p:cNvPr id="3" name="Content Placeholder 2"/>
          <p:cNvSpPr>
            <a:spLocks noGrp="1"/>
          </p:cNvSpPr>
          <p:nvPr>
            <p:ph idx="1"/>
          </p:nvPr>
        </p:nvSpPr>
        <p:spPr>
          <a:xfrm>
            <a:off x="457200" y="1333501"/>
            <a:ext cx="8229600" cy="4022270"/>
          </a:xfrm>
        </p:spPr>
        <p:txBody>
          <a:bodyPr>
            <a:normAutofit fontScale="92500" lnSpcReduction="10000"/>
          </a:bodyPr>
          <a:lstStyle/>
          <a:p>
            <a:r>
              <a:rPr lang="en-US" sz="3600" dirty="0" smtClean="0"/>
              <a:t>TMB, MSI, and </a:t>
            </a:r>
            <a:r>
              <a:rPr lang="en-US" sz="3600" dirty="0" err="1" smtClean="0"/>
              <a:t>dMMR</a:t>
            </a:r>
            <a:r>
              <a:rPr lang="en-US" sz="3600" dirty="0" smtClean="0"/>
              <a:t> should be performed if there is sufficient tissue.</a:t>
            </a:r>
          </a:p>
          <a:p>
            <a:r>
              <a:rPr lang="en-US" sz="3600" dirty="0" smtClean="0"/>
              <a:t>However, if needed, these assessments can instead be performed in a subsequent biopsy </a:t>
            </a:r>
            <a:r>
              <a:rPr lang="en-US" sz="3600" dirty="0" smtClean="0">
                <a:solidFill>
                  <a:srgbClr val="00B0F0"/>
                </a:solidFill>
              </a:rPr>
              <a:t>after progression</a:t>
            </a:r>
            <a:r>
              <a:rPr lang="en-US" sz="3600" dirty="0" smtClean="0"/>
              <a:t>, given that they </a:t>
            </a:r>
            <a:r>
              <a:rPr lang="en-US" sz="3600" dirty="0" smtClean="0">
                <a:solidFill>
                  <a:srgbClr val="00B0F0"/>
                </a:solidFill>
              </a:rPr>
              <a:t>will not dictate choice of initial therapy </a:t>
            </a:r>
            <a:r>
              <a:rPr lang="en-US" sz="3600" dirty="0" smtClean="0"/>
              <a:t>and that these abnormalities are relatively rare in breast cancer. </a:t>
            </a:r>
          </a:p>
          <a:p>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0424270"/>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3" name="Content Placeholder 2"/>
          <p:cNvSpPr>
            <a:spLocks noGrp="1"/>
          </p:cNvSpPr>
          <p:nvPr>
            <p:ph idx="1"/>
          </p:nvPr>
        </p:nvSpPr>
        <p:spPr>
          <a:xfrm>
            <a:off x="685800" y="365760"/>
            <a:ext cx="7772400" cy="4491990"/>
          </a:xfrm>
        </p:spPr>
        <p:txBody>
          <a:bodyPr>
            <a:normAutofit/>
          </a:bodyPr>
          <a:lstStyle/>
          <a:p>
            <a:r>
              <a:rPr lang="en-US" sz="3600" dirty="0" smtClean="0"/>
              <a:t>In addition to these assays performed on tissue biopsy, all patients with TNBC should undergo genetics evaluation to determine if they are</a:t>
            </a:r>
            <a:r>
              <a:rPr lang="en-US" sz="3600" i="1" dirty="0" smtClean="0"/>
              <a:t> </a:t>
            </a:r>
            <a:r>
              <a:rPr lang="en-US" sz="3600" i="1" dirty="0" smtClean="0">
                <a:solidFill>
                  <a:srgbClr val="FF0000"/>
                </a:solidFill>
              </a:rPr>
              <a:t>BRCA</a:t>
            </a:r>
            <a:r>
              <a:rPr lang="en-US" sz="3600" i="1" dirty="0" smtClean="0"/>
              <a:t> </a:t>
            </a:r>
            <a:r>
              <a:rPr lang="en-US" sz="3600" dirty="0" smtClean="0"/>
              <a:t>carriers, given the therapeutic implications in advanced disease. </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0424270"/>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3" name="Content Placeholder 2"/>
          <p:cNvSpPr>
            <a:spLocks noGrp="1"/>
          </p:cNvSpPr>
          <p:nvPr>
            <p:ph idx="1"/>
          </p:nvPr>
        </p:nvSpPr>
        <p:spPr>
          <a:xfrm>
            <a:off x="685800" y="365760"/>
            <a:ext cx="7772400" cy="4491990"/>
          </a:xfrm>
        </p:spPr>
        <p:txBody>
          <a:bodyPr>
            <a:normAutofit fontScale="77500" lnSpcReduction="20000"/>
          </a:bodyPr>
          <a:lstStyle/>
          <a:p>
            <a:pPr>
              <a:buNone/>
            </a:pPr>
            <a:r>
              <a:rPr lang="en-US" sz="3600" b="1" dirty="0" smtClean="0"/>
              <a:t>Initial treatment for rapidly progressive visceral disease</a:t>
            </a:r>
          </a:p>
          <a:p>
            <a:r>
              <a:rPr lang="en-US" sz="3600" dirty="0" smtClean="0">
                <a:solidFill>
                  <a:srgbClr val="00B0F0"/>
                </a:solidFill>
              </a:rPr>
              <a:t>Combination chemotherapy </a:t>
            </a:r>
            <a:r>
              <a:rPr lang="en-US" sz="3600" dirty="0" smtClean="0"/>
              <a:t>may be appropriate for those with extensive or rapidly progressive visceral disease, in whom the higher chance of response is thought to outweigh the higher risks of toxicity, due to concerns about impending organ dysfunction.</a:t>
            </a:r>
          </a:p>
          <a:p>
            <a:r>
              <a:rPr lang="en-US" sz="3600" dirty="0" err="1" smtClean="0"/>
              <a:t>However,there</a:t>
            </a:r>
            <a:r>
              <a:rPr lang="en-US" sz="3600" dirty="0" smtClean="0"/>
              <a:t> are </a:t>
            </a:r>
            <a:r>
              <a:rPr lang="en-US" sz="3600" dirty="0" smtClean="0">
                <a:solidFill>
                  <a:srgbClr val="FF0000"/>
                </a:solidFill>
              </a:rPr>
              <a:t>no prospective data </a:t>
            </a:r>
            <a:r>
              <a:rPr lang="en-US" sz="3600" dirty="0" smtClean="0"/>
              <a:t>that show combination chemotherapy improves overall survival (</a:t>
            </a:r>
            <a:r>
              <a:rPr lang="en-US" sz="3600" dirty="0" smtClean="0">
                <a:solidFill>
                  <a:srgbClr val="FF0000"/>
                </a:solidFill>
              </a:rPr>
              <a:t>OS</a:t>
            </a:r>
            <a:r>
              <a:rPr lang="en-US" sz="3600" dirty="0" smtClean="0"/>
              <a:t>) compared with single-agent sequential </a:t>
            </a:r>
            <a:r>
              <a:rPr lang="en-US" sz="3600" dirty="0" err="1" smtClean="0"/>
              <a:t>cytotoxic</a:t>
            </a:r>
            <a:r>
              <a:rPr lang="en-US" sz="3600" dirty="0" smtClean="0"/>
              <a:t> chemotherapy. </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0424270"/>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3" name="Content Placeholder 2"/>
          <p:cNvSpPr>
            <a:spLocks noGrp="1"/>
          </p:cNvSpPr>
          <p:nvPr>
            <p:ph idx="1"/>
          </p:nvPr>
        </p:nvSpPr>
        <p:spPr>
          <a:xfrm>
            <a:off x="685800" y="365760"/>
            <a:ext cx="7772400" cy="4491990"/>
          </a:xfrm>
        </p:spPr>
        <p:txBody>
          <a:bodyPr>
            <a:normAutofit/>
          </a:bodyPr>
          <a:lstStyle/>
          <a:p>
            <a:r>
              <a:rPr lang="en-US" sz="3600" b="1" dirty="0" smtClean="0"/>
              <a:t>Initial treatment in the absence of rapidly progressive visceral disease</a:t>
            </a:r>
            <a:r>
              <a:rPr lang="en-US" sz="3600" dirty="0" smtClean="0"/>
              <a:t> </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0424270"/>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4" name="Title 3"/>
          <p:cNvSpPr>
            <a:spLocks noGrp="1"/>
          </p:cNvSpPr>
          <p:nvPr>
            <p:ph type="title"/>
          </p:nvPr>
        </p:nvSpPr>
        <p:spPr/>
        <p:txBody>
          <a:bodyPr>
            <a:normAutofit/>
          </a:bodyPr>
          <a:lstStyle/>
          <a:p>
            <a:r>
              <a:rPr lang="en-US" b="1" dirty="0" smtClean="0"/>
              <a:t>PD-L1-negative tumors</a:t>
            </a:r>
            <a:endParaRPr lang="en-US" dirty="0"/>
          </a:p>
        </p:txBody>
      </p:sp>
      <p:sp>
        <p:nvSpPr>
          <p:cNvPr id="3" name="Content Placeholder 2"/>
          <p:cNvSpPr>
            <a:spLocks noGrp="1"/>
          </p:cNvSpPr>
          <p:nvPr>
            <p:ph idx="1"/>
          </p:nvPr>
        </p:nvSpPr>
        <p:spPr/>
        <p:txBody>
          <a:bodyPr>
            <a:normAutofit lnSpcReduction="10000"/>
          </a:bodyPr>
          <a:lstStyle/>
          <a:p>
            <a:r>
              <a:rPr lang="en-US" sz="3600" dirty="0" smtClean="0">
                <a:solidFill>
                  <a:srgbClr val="FF0000"/>
                </a:solidFill>
              </a:rPr>
              <a:t>single-agent</a:t>
            </a:r>
            <a:r>
              <a:rPr lang="en-US" sz="3600" dirty="0" smtClean="0"/>
              <a:t> chemotherapy</a:t>
            </a:r>
          </a:p>
          <a:p>
            <a:r>
              <a:rPr lang="en-US" sz="3600" dirty="0" smtClean="0">
                <a:solidFill>
                  <a:srgbClr val="FF0000"/>
                </a:solidFill>
              </a:rPr>
              <a:t>combination</a:t>
            </a:r>
            <a:r>
              <a:rPr lang="en-US" sz="3600" dirty="0" smtClean="0"/>
              <a:t> chemotherapy strategies may be appropriate in some patients with rapidly progressive visceral disease</a:t>
            </a:r>
          </a:p>
          <a:p>
            <a:r>
              <a:rPr lang="en-US" sz="3600" dirty="0" smtClean="0"/>
              <a:t>Either platinum- or non-platinum-based regimens are appropriate, with a </a:t>
            </a:r>
            <a:r>
              <a:rPr lang="en-US" sz="3600" dirty="0" smtClean="0">
                <a:solidFill>
                  <a:srgbClr val="00B0F0"/>
                </a:solidFill>
              </a:rPr>
              <a:t>choice driven by toxicity profiles</a:t>
            </a:r>
            <a:r>
              <a:rPr lang="en-US" sz="3600" dirty="0" smtClean="0"/>
              <a:t>.</a:t>
            </a:r>
          </a:p>
          <a:p>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0424270"/>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Título"/>
          <p:cNvSpPr>
            <a:spLocks noGrp="1"/>
          </p:cNvSpPr>
          <p:nvPr>
            <p:ph type="ctrTitle"/>
          </p:nvPr>
        </p:nvSpPr>
        <p:spPr>
          <a:xfrm>
            <a:off x="1193993" y="452817"/>
            <a:ext cx="7772400" cy="3257375"/>
          </a:xfrm>
        </p:spPr>
        <p:txBody>
          <a:bodyPr>
            <a:normAutofit/>
          </a:bodyPr>
          <a:lstStyle/>
          <a:p>
            <a:r>
              <a:rPr lang="es-ES" sz="4058" dirty="0" err="1" smtClean="0">
                <a:solidFill>
                  <a:srgbClr val="FF00FF"/>
                </a:solidFill>
                <a:latin typeface="Arial" pitchFamily="34" charset="0"/>
                <a:cs typeface="Arial" pitchFamily="34" charset="0"/>
              </a:rPr>
              <a:t>Metastatic</a:t>
            </a:r>
            <a:r>
              <a:rPr lang="es-ES" sz="4058" dirty="0" smtClean="0">
                <a:solidFill>
                  <a:srgbClr val="FF00FF"/>
                </a:solidFill>
                <a:latin typeface="Arial" pitchFamily="34" charset="0"/>
                <a:cs typeface="Arial" pitchFamily="34" charset="0"/>
              </a:rPr>
              <a:t> </a:t>
            </a:r>
            <a:r>
              <a:rPr lang="es-ES" sz="4058" dirty="0">
                <a:solidFill>
                  <a:srgbClr val="FF00FF"/>
                </a:solidFill>
                <a:latin typeface="Arial" pitchFamily="34" charset="0"/>
                <a:cs typeface="Arial" pitchFamily="34" charset="0"/>
              </a:rPr>
              <a:t>TNBC</a:t>
            </a:r>
          </a:p>
        </p:txBody>
      </p:sp>
    </p:spTree>
    <p:extLst>
      <p:ext uri="{BB962C8B-B14F-4D97-AF65-F5344CB8AC3E}">
        <p14:creationId xmlns:p14="http://schemas.microsoft.com/office/powerpoint/2010/main" val="867725893"/>
      </p:ext>
    </p:extLst>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4" name="Title 3"/>
          <p:cNvSpPr>
            <a:spLocks noGrp="1"/>
          </p:cNvSpPr>
          <p:nvPr>
            <p:ph type="title"/>
          </p:nvPr>
        </p:nvSpPr>
        <p:spPr/>
        <p:txBody>
          <a:bodyPr>
            <a:normAutofit/>
          </a:bodyPr>
          <a:lstStyle/>
          <a:p>
            <a:r>
              <a:rPr lang="en-US" b="1" dirty="0" smtClean="0"/>
              <a:t>PD-L1-positive tumors</a:t>
            </a:r>
            <a:endParaRPr lang="en-US" dirty="0"/>
          </a:p>
        </p:txBody>
      </p:sp>
      <p:sp>
        <p:nvSpPr>
          <p:cNvPr id="3" name="Content Placeholder 2"/>
          <p:cNvSpPr>
            <a:spLocks noGrp="1"/>
          </p:cNvSpPr>
          <p:nvPr>
            <p:ph idx="1"/>
          </p:nvPr>
        </p:nvSpPr>
        <p:spPr/>
        <p:txBody>
          <a:bodyPr>
            <a:normAutofit fontScale="85000" lnSpcReduction="10000"/>
          </a:bodyPr>
          <a:lstStyle/>
          <a:p>
            <a:r>
              <a:rPr lang="en-US" sz="3600" dirty="0" smtClean="0"/>
              <a:t>addition of an immune checkpoint inhibitor to chemotherapy</a:t>
            </a:r>
          </a:p>
          <a:p>
            <a:r>
              <a:rPr lang="en-US" sz="3600" dirty="0" smtClean="0"/>
              <a:t>The checkpoint inhibitor </a:t>
            </a:r>
            <a:r>
              <a:rPr lang="en-US" sz="3600" dirty="0" err="1" smtClean="0">
                <a:solidFill>
                  <a:srgbClr val="00B0F0"/>
                </a:solidFill>
              </a:rPr>
              <a:t>atezolizumab</a:t>
            </a:r>
            <a:r>
              <a:rPr lang="en-US" sz="3600" dirty="0" smtClean="0"/>
              <a:t> is FDA approved for use with </a:t>
            </a:r>
            <a:r>
              <a:rPr lang="en-US" sz="3600" dirty="0" err="1" smtClean="0">
                <a:solidFill>
                  <a:srgbClr val="00B0F0"/>
                </a:solidFill>
              </a:rPr>
              <a:t>nabpaclitaxel</a:t>
            </a:r>
            <a:r>
              <a:rPr lang="en-US" sz="3600" dirty="0" smtClean="0"/>
              <a:t> for those with advanced TNBC with PD-L1-stained, tumor-infiltrating immune cells of any intensity covering </a:t>
            </a:r>
            <a:r>
              <a:rPr lang="en-US" sz="3600" dirty="0" smtClean="0">
                <a:solidFill>
                  <a:srgbClr val="00B0F0"/>
                </a:solidFill>
              </a:rPr>
              <a:t>≥1 percent </a:t>
            </a:r>
            <a:r>
              <a:rPr lang="en-US" sz="3600" dirty="0" smtClean="0"/>
              <a:t>of the tumor area, based on observed benefits in OS.</a:t>
            </a:r>
          </a:p>
        </p:txBody>
      </p:sp>
    </p:spTree>
    <p:extLst>
      <p:ext uri="{BB962C8B-B14F-4D97-AF65-F5344CB8AC3E}">
        <p14:creationId xmlns:p14="http://schemas.microsoft.com/office/powerpoint/2010/main" val="730424270"/>
      </p:ext>
    </p:extLst>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4" name="Title 3"/>
          <p:cNvSpPr>
            <a:spLocks noGrp="1"/>
          </p:cNvSpPr>
          <p:nvPr>
            <p:ph type="title"/>
          </p:nvPr>
        </p:nvSpPr>
        <p:spPr/>
        <p:txBody>
          <a:bodyPr>
            <a:normAutofit/>
          </a:bodyPr>
          <a:lstStyle/>
          <a:p>
            <a:r>
              <a:rPr lang="en-US" b="1" dirty="0" smtClean="0"/>
              <a:t>PD-L1-positive tumors</a:t>
            </a:r>
            <a:endParaRPr lang="en-US" dirty="0"/>
          </a:p>
        </p:txBody>
      </p:sp>
      <p:sp>
        <p:nvSpPr>
          <p:cNvPr id="3" name="Content Placeholder 2"/>
          <p:cNvSpPr>
            <a:spLocks noGrp="1"/>
          </p:cNvSpPr>
          <p:nvPr>
            <p:ph idx="1"/>
          </p:nvPr>
        </p:nvSpPr>
        <p:spPr/>
        <p:txBody>
          <a:bodyPr>
            <a:normAutofit fontScale="70000" lnSpcReduction="20000"/>
          </a:bodyPr>
          <a:lstStyle/>
          <a:p>
            <a:endParaRPr lang="en-US" sz="3600" dirty="0" smtClean="0"/>
          </a:p>
          <a:p>
            <a:r>
              <a:rPr lang="en-US" sz="3600" dirty="0" smtClean="0"/>
              <a:t>Additionally, </a:t>
            </a:r>
            <a:r>
              <a:rPr lang="en-US" sz="3600" dirty="0" err="1" smtClean="0">
                <a:solidFill>
                  <a:srgbClr val="00B0F0"/>
                </a:solidFill>
              </a:rPr>
              <a:t>pembrolizumab</a:t>
            </a:r>
            <a:r>
              <a:rPr lang="en-US" sz="3600" dirty="0" smtClean="0"/>
              <a:t> is approved in combination </a:t>
            </a:r>
            <a:r>
              <a:rPr lang="en-US" sz="3600" dirty="0" smtClean="0">
                <a:solidFill>
                  <a:srgbClr val="00B0F0"/>
                </a:solidFill>
              </a:rPr>
              <a:t>with chemotherapy </a:t>
            </a:r>
            <a:r>
              <a:rPr lang="en-US" sz="3600" dirty="0" smtClean="0"/>
              <a:t>for patients with metastatic TNBC whose tumors express PD-L1 with a Combined Positive Score </a:t>
            </a:r>
            <a:r>
              <a:rPr lang="en-US" sz="3600" dirty="0" smtClean="0">
                <a:solidFill>
                  <a:srgbClr val="00B0F0"/>
                </a:solidFill>
              </a:rPr>
              <a:t>(CPS) ≥10</a:t>
            </a:r>
            <a:r>
              <a:rPr lang="en-US" sz="3600" dirty="0" smtClean="0"/>
              <a:t>.</a:t>
            </a:r>
          </a:p>
          <a:p>
            <a:r>
              <a:rPr lang="en-US" sz="3600" dirty="0" smtClean="0"/>
              <a:t>This is a reasonable </a:t>
            </a:r>
            <a:r>
              <a:rPr lang="en-US" sz="3600" dirty="0" smtClean="0">
                <a:solidFill>
                  <a:srgbClr val="FF0000"/>
                </a:solidFill>
              </a:rPr>
              <a:t>alternative to </a:t>
            </a:r>
            <a:r>
              <a:rPr lang="en-US" sz="3600" dirty="0" err="1" smtClean="0">
                <a:solidFill>
                  <a:srgbClr val="FF0000"/>
                </a:solidFill>
              </a:rPr>
              <a:t>atezolizumab</a:t>
            </a:r>
            <a:r>
              <a:rPr lang="en-US" sz="3600" dirty="0" smtClean="0">
                <a:solidFill>
                  <a:srgbClr val="FF0000"/>
                </a:solidFill>
              </a:rPr>
              <a:t> and </a:t>
            </a:r>
            <a:r>
              <a:rPr lang="en-US" sz="3600" dirty="0" err="1" smtClean="0">
                <a:solidFill>
                  <a:srgbClr val="FF0000"/>
                </a:solidFill>
              </a:rPr>
              <a:t>nabpaclitaxel</a:t>
            </a:r>
            <a:r>
              <a:rPr lang="en-US" sz="3600" dirty="0" smtClean="0"/>
              <a:t>, particularly for those </a:t>
            </a:r>
            <a:r>
              <a:rPr lang="en-US" sz="3600" dirty="0" smtClean="0">
                <a:solidFill>
                  <a:srgbClr val="FF0000"/>
                </a:solidFill>
              </a:rPr>
              <a:t>in whom a </a:t>
            </a:r>
            <a:r>
              <a:rPr lang="en-US" sz="3600" dirty="0" err="1" smtClean="0">
                <a:solidFill>
                  <a:srgbClr val="FF0000"/>
                </a:solidFill>
              </a:rPr>
              <a:t>taxane</a:t>
            </a:r>
            <a:r>
              <a:rPr lang="en-US" sz="3600" dirty="0" smtClean="0">
                <a:solidFill>
                  <a:srgbClr val="FF0000"/>
                </a:solidFill>
              </a:rPr>
              <a:t> may not be preferable</a:t>
            </a:r>
            <a:r>
              <a:rPr lang="en-US" sz="3600" dirty="0" smtClean="0"/>
              <a:t>, </a:t>
            </a:r>
            <a:r>
              <a:rPr lang="en-US" sz="3600" dirty="0" err="1" smtClean="0"/>
              <a:t>eg</a:t>
            </a:r>
            <a:r>
              <a:rPr lang="en-US" sz="3600" dirty="0" smtClean="0"/>
              <a:t>, those with poor tolerance of previous </a:t>
            </a:r>
            <a:r>
              <a:rPr lang="en-US" sz="3600" dirty="0" err="1" smtClean="0"/>
              <a:t>taxane</a:t>
            </a:r>
            <a:r>
              <a:rPr lang="en-US" sz="3600" dirty="0" smtClean="0"/>
              <a:t> therapy or with a short interval of progression from prior </a:t>
            </a:r>
            <a:r>
              <a:rPr lang="en-US" sz="3600" dirty="0" err="1" smtClean="0"/>
              <a:t>taxane</a:t>
            </a:r>
            <a:r>
              <a:rPr lang="en-US" sz="3600" dirty="0" smtClean="0"/>
              <a:t> (</a:t>
            </a:r>
            <a:r>
              <a:rPr lang="en-US" sz="3600" dirty="0" err="1" smtClean="0"/>
              <a:t>ie</a:t>
            </a:r>
            <a:r>
              <a:rPr lang="en-US" sz="3600" dirty="0" smtClean="0"/>
              <a:t>, &lt;12 months). However, OS data have not yet been reported for this approach.</a:t>
            </a:r>
          </a:p>
        </p:txBody>
      </p:sp>
    </p:spTree>
    <p:extLst>
      <p:ext uri="{BB962C8B-B14F-4D97-AF65-F5344CB8AC3E}">
        <p14:creationId xmlns:p14="http://schemas.microsoft.com/office/powerpoint/2010/main" val="730424270"/>
      </p:ext>
    </p:extLst>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3" name="Content Placeholder 2"/>
          <p:cNvSpPr>
            <a:spLocks noGrp="1"/>
          </p:cNvSpPr>
          <p:nvPr>
            <p:ph idx="1"/>
          </p:nvPr>
        </p:nvSpPr>
        <p:spPr>
          <a:xfrm>
            <a:off x="685800" y="365760"/>
            <a:ext cx="7772400" cy="4491990"/>
          </a:xfrm>
        </p:spPr>
        <p:txBody>
          <a:bodyPr>
            <a:normAutofit fontScale="85000" lnSpcReduction="20000"/>
          </a:bodyPr>
          <a:lstStyle/>
          <a:p>
            <a:r>
              <a:rPr lang="en-US" sz="3600" dirty="0" smtClean="0"/>
              <a:t>Although these therapies are approved irrespective of treatment line, the supporting </a:t>
            </a:r>
            <a:r>
              <a:rPr lang="en-US" sz="3600" dirty="0" smtClean="0">
                <a:solidFill>
                  <a:srgbClr val="FF0000"/>
                </a:solidFill>
              </a:rPr>
              <a:t>data</a:t>
            </a:r>
            <a:r>
              <a:rPr lang="en-US" sz="3600" dirty="0" smtClean="0"/>
              <a:t> were based on patient experiences receiving </a:t>
            </a:r>
            <a:r>
              <a:rPr lang="en-US" sz="3600" dirty="0" smtClean="0">
                <a:solidFill>
                  <a:srgbClr val="FF0000"/>
                </a:solidFill>
              </a:rPr>
              <a:t>first-line</a:t>
            </a:r>
            <a:r>
              <a:rPr lang="en-US" sz="3600" dirty="0" smtClean="0"/>
              <a:t> treatment for metastatic disease. The benefits as later-line treatment for metastatic disease are not known. </a:t>
            </a:r>
          </a:p>
          <a:p>
            <a:r>
              <a:rPr lang="en-US" sz="3600" dirty="0" smtClean="0"/>
              <a:t>Recognizing this </a:t>
            </a:r>
            <a:r>
              <a:rPr lang="en-US" sz="3600" dirty="0" smtClean="0">
                <a:solidFill>
                  <a:srgbClr val="FF0000"/>
                </a:solidFill>
              </a:rPr>
              <a:t>limitation</a:t>
            </a:r>
            <a:r>
              <a:rPr lang="en-US" sz="3600" dirty="0" smtClean="0"/>
              <a:t>, patients with prior </a:t>
            </a:r>
            <a:r>
              <a:rPr lang="en-US" sz="3600" dirty="0" err="1" smtClean="0"/>
              <a:t>taxane</a:t>
            </a:r>
            <a:r>
              <a:rPr lang="en-US" sz="3600" dirty="0" smtClean="0"/>
              <a:t> treatment (either in the [neo]adjuvant or metastatic setting) are still candidates for the </a:t>
            </a:r>
            <a:r>
              <a:rPr lang="en-US" sz="3600" dirty="0" err="1" smtClean="0"/>
              <a:t>atezolizumab</a:t>
            </a:r>
            <a:r>
              <a:rPr lang="en-US" sz="3600" dirty="0" smtClean="0"/>
              <a:t>/</a:t>
            </a:r>
            <a:r>
              <a:rPr lang="en-US" sz="3600" dirty="0" err="1" smtClean="0"/>
              <a:t>nabpaclitaxel</a:t>
            </a:r>
            <a:r>
              <a:rPr lang="en-US" sz="3600" dirty="0" smtClean="0"/>
              <a:t> combination.</a:t>
            </a:r>
          </a:p>
          <a:p>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0424270"/>
      </p:ext>
    </p:ext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5" name="Title 4"/>
          <p:cNvSpPr>
            <a:spLocks noGrp="1"/>
          </p:cNvSpPr>
          <p:nvPr>
            <p:ph type="title"/>
          </p:nvPr>
        </p:nvSpPr>
        <p:spPr/>
        <p:txBody>
          <a:bodyPr>
            <a:normAutofit fontScale="90000"/>
          </a:bodyPr>
          <a:lstStyle/>
          <a:p>
            <a:r>
              <a:rPr lang="en-US" dirty="0" smtClean="0"/>
              <a:t>Phase III first line metastatic immunotherapy + chemotherapy</a:t>
            </a:r>
            <a:endParaRPr lang="en-US" dirty="0"/>
          </a:p>
        </p:txBody>
      </p:sp>
      <p:sp>
        <p:nvSpPr>
          <p:cNvPr id="6" name="Content Placeholder 5"/>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a:srcRect b="34783"/>
          <a:stretch>
            <a:fillRect/>
          </a:stretch>
        </p:blipFill>
        <p:spPr bwMode="auto">
          <a:xfrm>
            <a:off x="0" y="1382486"/>
            <a:ext cx="9144000" cy="4136571"/>
          </a:xfrm>
          <a:prstGeom prst="rect">
            <a:avLst/>
          </a:prstGeom>
          <a:noFill/>
          <a:ln w="9525">
            <a:noFill/>
            <a:miter lim="800000"/>
            <a:headEnd/>
            <a:tailEnd/>
          </a:ln>
          <a:effectLst/>
        </p:spPr>
      </p:pic>
    </p:spTree>
    <p:extLst>
      <p:ext uri="{BB962C8B-B14F-4D97-AF65-F5344CB8AC3E}">
        <p14:creationId xmlns:p14="http://schemas.microsoft.com/office/powerpoint/2010/main" val="730424270"/>
      </p:ext>
    </p:ext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4" name="Title 3"/>
          <p:cNvSpPr>
            <a:spLocks noGrp="1"/>
          </p:cNvSpPr>
          <p:nvPr>
            <p:ph type="title"/>
          </p:nvPr>
        </p:nvSpPr>
        <p:spPr/>
        <p:txBody>
          <a:bodyPr/>
          <a:lstStyle/>
          <a:p>
            <a:r>
              <a:rPr lang="en-US" dirty="0" err="1" smtClean="0"/>
              <a:t>IMpassion</a:t>
            </a:r>
            <a:r>
              <a:rPr lang="en-US" dirty="0" smtClean="0"/>
              <a:t> 130 trial</a:t>
            </a:r>
            <a:endParaRPr lang="en-US" dirty="0"/>
          </a:p>
        </p:txBody>
      </p:sp>
      <p:sp>
        <p:nvSpPr>
          <p:cNvPr id="5" name="Content Placeholder 4"/>
          <p:cNvSpPr>
            <a:spLocks noGrp="1"/>
          </p:cNvSpPr>
          <p:nvPr>
            <p:ph idx="1"/>
          </p:nvPr>
        </p:nvSpPr>
        <p:spPr/>
        <p:txBody>
          <a:bodyPr>
            <a:normAutofit fontScale="70000" lnSpcReduction="20000"/>
          </a:bodyPr>
          <a:lstStyle/>
          <a:p>
            <a:r>
              <a:rPr lang="en-US" dirty="0" smtClean="0"/>
              <a:t>902 patients who had not received treatment for metastatic TNBC were randomly assigned to </a:t>
            </a:r>
            <a:r>
              <a:rPr lang="en-US" dirty="0" err="1" smtClean="0">
                <a:solidFill>
                  <a:srgbClr val="FF0000"/>
                </a:solidFill>
              </a:rPr>
              <a:t>nabpaclitaxel</a:t>
            </a:r>
            <a:r>
              <a:rPr lang="en-US" dirty="0" smtClean="0"/>
              <a:t> with either </a:t>
            </a:r>
            <a:r>
              <a:rPr lang="en-US" dirty="0" err="1" smtClean="0">
                <a:solidFill>
                  <a:srgbClr val="FF0000"/>
                </a:solidFill>
              </a:rPr>
              <a:t>atezolizumab</a:t>
            </a:r>
            <a:r>
              <a:rPr lang="en-US" dirty="0" smtClean="0">
                <a:solidFill>
                  <a:srgbClr val="FF0000"/>
                </a:solidFill>
              </a:rPr>
              <a:t> or placebo</a:t>
            </a:r>
          </a:p>
          <a:p>
            <a:endParaRPr lang="en-US" dirty="0" smtClean="0"/>
          </a:p>
          <a:p>
            <a:r>
              <a:rPr lang="en-US" dirty="0" smtClean="0"/>
              <a:t>Overall, at a median follow-up of 13 months, there was only a modest but statistically significant difference in progression-free survival (</a:t>
            </a:r>
            <a:r>
              <a:rPr lang="en-US" dirty="0" smtClean="0">
                <a:solidFill>
                  <a:srgbClr val="00B0F0"/>
                </a:solidFill>
              </a:rPr>
              <a:t>PFS</a:t>
            </a:r>
            <a:r>
              <a:rPr lang="en-US" dirty="0" smtClean="0"/>
              <a:t>) in favor of incorporating </a:t>
            </a:r>
            <a:r>
              <a:rPr lang="en-US" dirty="0" err="1" smtClean="0"/>
              <a:t>atezolizumab</a:t>
            </a:r>
            <a:r>
              <a:rPr lang="en-US" dirty="0" smtClean="0"/>
              <a:t>.</a:t>
            </a:r>
          </a:p>
          <a:p>
            <a:endParaRPr lang="en-US" dirty="0" smtClean="0"/>
          </a:p>
          <a:p>
            <a:r>
              <a:rPr lang="en-US" dirty="0" smtClean="0"/>
              <a:t>PFS for those receiving </a:t>
            </a:r>
            <a:r>
              <a:rPr lang="en-US" dirty="0" err="1" smtClean="0"/>
              <a:t>atezolizumab</a:t>
            </a:r>
            <a:r>
              <a:rPr lang="en-US" dirty="0" smtClean="0"/>
              <a:t> versus those who did not was 7.2 versus 5.5 months , with a </a:t>
            </a:r>
            <a:r>
              <a:rPr lang="en-US" dirty="0" err="1" smtClean="0"/>
              <a:t>nonsignificant</a:t>
            </a:r>
            <a:r>
              <a:rPr lang="en-US" dirty="0" smtClean="0"/>
              <a:t> trend towards improved OS (21.3 versus 17.6 months)</a:t>
            </a:r>
            <a:endParaRPr lang="en-US" dirty="0"/>
          </a:p>
        </p:txBody>
      </p:sp>
    </p:spTree>
    <p:extLst>
      <p:ext uri="{BB962C8B-B14F-4D97-AF65-F5344CB8AC3E}">
        <p14:creationId xmlns:p14="http://schemas.microsoft.com/office/powerpoint/2010/main" val="730424270"/>
      </p:ext>
    </p:extLst>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4" name="Title 3"/>
          <p:cNvSpPr>
            <a:spLocks noGrp="1"/>
          </p:cNvSpPr>
          <p:nvPr>
            <p:ph type="title"/>
          </p:nvPr>
        </p:nvSpPr>
        <p:spPr/>
        <p:txBody>
          <a:bodyPr/>
          <a:lstStyle/>
          <a:p>
            <a:r>
              <a:rPr lang="en-US" dirty="0" err="1" smtClean="0"/>
              <a:t>IMpassion</a:t>
            </a:r>
            <a:r>
              <a:rPr lang="en-US" dirty="0" smtClean="0"/>
              <a:t> 130 trial</a:t>
            </a:r>
            <a:endParaRPr lang="en-US" dirty="0"/>
          </a:p>
        </p:txBody>
      </p:sp>
      <p:sp>
        <p:nvSpPr>
          <p:cNvPr id="5" name="Content Placeholder 4"/>
          <p:cNvSpPr>
            <a:spLocks noGrp="1"/>
          </p:cNvSpPr>
          <p:nvPr>
            <p:ph idx="1"/>
          </p:nvPr>
        </p:nvSpPr>
        <p:spPr/>
        <p:txBody>
          <a:bodyPr>
            <a:normAutofit fontScale="77500" lnSpcReduction="20000"/>
          </a:bodyPr>
          <a:lstStyle/>
          <a:p>
            <a:r>
              <a:rPr lang="en-US" dirty="0" smtClean="0"/>
              <a:t>However, in a </a:t>
            </a:r>
            <a:r>
              <a:rPr lang="en-US" dirty="0" smtClean="0">
                <a:solidFill>
                  <a:srgbClr val="00B0F0"/>
                </a:solidFill>
              </a:rPr>
              <a:t>prospectively planned subset analysis </a:t>
            </a:r>
            <a:r>
              <a:rPr lang="en-US" dirty="0" smtClean="0"/>
              <a:t>of outcomes according to PD-L1-expressing immune </a:t>
            </a:r>
            <a:r>
              <a:rPr lang="en-US" dirty="0" err="1" smtClean="0"/>
              <a:t>effector</a:t>
            </a:r>
            <a:r>
              <a:rPr lang="en-US" dirty="0" smtClean="0"/>
              <a:t> cells within the tumors, </a:t>
            </a:r>
            <a:r>
              <a:rPr lang="en-US" dirty="0" err="1" smtClean="0"/>
              <a:t>atezolizumab</a:t>
            </a:r>
            <a:r>
              <a:rPr lang="en-US" dirty="0" smtClean="0"/>
              <a:t> improved both </a:t>
            </a:r>
            <a:r>
              <a:rPr lang="en-US" dirty="0" smtClean="0">
                <a:solidFill>
                  <a:srgbClr val="00B0F0"/>
                </a:solidFill>
              </a:rPr>
              <a:t>PFS</a:t>
            </a:r>
            <a:r>
              <a:rPr lang="en-US" dirty="0" smtClean="0"/>
              <a:t> (7.5 versus 5 months), and, importantly, </a:t>
            </a:r>
            <a:r>
              <a:rPr lang="en-US" dirty="0" smtClean="0">
                <a:solidFill>
                  <a:srgbClr val="00B0F0"/>
                </a:solidFill>
              </a:rPr>
              <a:t>OS</a:t>
            </a:r>
            <a:r>
              <a:rPr lang="en-US" dirty="0" smtClean="0"/>
              <a:t> (25 versus 15.5 months).</a:t>
            </a:r>
          </a:p>
          <a:p>
            <a:r>
              <a:rPr lang="en-US" dirty="0" smtClean="0">
                <a:solidFill>
                  <a:srgbClr val="00B0F0"/>
                </a:solidFill>
              </a:rPr>
              <a:t>Final OS analysis </a:t>
            </a:r>
            <a:r>
              <a:rPr lang="en-US" dirty="0" smtClean="0"/>
              <a:t>at 20 months' follow-up demonstrated continued </a:t>
            </a:r>
            <a:r>
              <a:rPr lang="en-US" dirty="0" smtClean="0">
                <a:solidFill>
                  <a:srgbClr val="00B0F0"/>
                </a:solidFill>
              </a:rPr>
              <a:t>improved survival </a:t>
            </a:r>
            <a:r>
              <a:rPr lang="en-US" dirty="0" smtClean="0"/>
              <a:t>in the PD-L1-positive subset with the addition of </a:t>
            </a:r>
            <a:r>
              <a:rPr lang="en-US" dirty="0" err="1" smtClean="0"/>
              <a:t>atezolizumab</a:t>
            </a:r>
            <a:r>
              <a:rPr lang="en-US" dirty="0" smtClean="0"/>
              <a:t> to </a:t>
            </a:r>
            <a:r>
              <a:rPr lang="en-US" dirty="0" err="1" smtClean="0"/>
              <a:t>nabpaclitaxel</a:t>
            </a:r>
            <a:r>
              <a:rPr lang="en-US" dirty="0" smtClean="0"/>
              <a:t> (18 versus 25 months) and similar adverse events, with 23 percent experiencing thyroid disease and approximately 10 percent with other immune-related adverse events.</a:t>
            </a:r>
            <a:endParaRPr lang="en-US" dirty="0"/>
          </a:p>
        </p:txBody>
      </p:sp>
    </p:spTree>
    <p:extLst>
      <p:ext uri="{BB962C8B-B14F-4D97-AF65-F5344CB8AC3E}">
        <p14:creationId xmlns:p14="http://schemas.microsoft.com/office/powerpoint/2010/main" val="730424270"/>
      </p:ext>
    </p:extLst>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4" name="Title 3"/>
          <p:cNvSpPr>
            <a:spLocks noGrp="1"/>
          </p:cNvSpPr>
          <p:nvPr>
            <p:ph type="title"/>
          </p:nvPr>
        </p:nvSpPr>
        <p:spPr/>
        <p:txBody>
          <a:bodyPr/>
          <a:lstStyle/>
          <a:p>
            <a:r>
              <a:rPr lang="en-US" dirty="0" err="1" smtClean="0"/>
              <a:t>IMpassion</a:t>
            </a:r>
            <a:r>
              <a:rPr lang="en-US" dirty="0" smtClean="0"/>
              <a:t> 131 trial</a:t>
            </a:r>
            <a:endParaRPr lang="en-US" dirty="0"/>
          </a:p>
        </p:txBody>
      </p:sp>
      <p:sp>
        <p:nvSpPr>
          <p:cNvPr id="5" name="Content Placeholder 4"/>
          <p:cNvSpPr>
            <a:spLocks noGrp="1"/>
          </p:cNvSpPr>
          <p:nvPr>
            <p:ph idx="1"/>
          </p:nvPr>
        </p:nvSpPr>
        <p:spPr/>
        <p:txBody>
          <a:bodyPr>
            <a:normAutofit fontScale="77500" lnSpcReduction="20000"/>
          </a:bodyPr>
          <a:lstStyle/>
          <a:p>
            <a:r>
              <a:rPr lang="en-US" dirty="0" err="1" smtClean="0"/>
              <a:t>atezolizumab</a:t>
            </a:r>
            <a:r>
              <a:rPr lang="en-US" dirty="0" smtClean="0"/>
              <a:t> combined with </a:t>
            </a:r>
            <a:r>
              <a:rPr lang="en-US" dirty="0" err="1" smtClean="0"/>
              <a:t>paclitaxel</a:t>
            </a:r>
            <a:r>
              <a:rPr lang="en-US" dirty="0" smtClean="0"/>
              <a:t> in first-line metastatic TNBC, with a focus on PD-L1-positive tumors defined similarly to </a:t>
            </a:r>
            <a:r>
              <a:rPr lang="en-US" dirty="0" err="1" smtClean="0"/>
              <a:t>IMpassion</a:t>
            </a:r>
            <a:r>
              <a:rPr lang="en-US" dirty="0" smtClean="0"/>
              <a:t> 130</a:t>
            </a:r>
          </a:p>
          <a:p>
            <a:r>
              <a:rPr lang="en-US" dirty="0" smtClean="0"/>
              <a:t>unlike </a:t>
            </a:r>
            <a:r>
              <a:rPr lang="en-US" dirty="0" err="1" smtClean="0"/>
              <a:t>IMpassion</a:t>
            </a:r>
            <a:r>
              <a:rPr lang="en-US" dirty="0" smtClean="0"/>
              <a:t> 130, </a:t>
            </a:r>
            <a:r>
              <a:rPr lang="en-US" dirty="0" smtClean="0">
                <a:solidFill>
                  <a:srgbClr val="FF0000"/>
                </a:solidFill>
              </a:rPr>
              <a:t>no significant improvement in PFS </a:t>
            </a:r>
            <a:r>
              <a:rPr lang="en-US" dirty="0" smtClean="0"/>
              <a:t>in the PD-L1-positive subset was observed, at just under nine months' follow-up (5.7 versus 6 months).</a:t>
            </a:r>
          </a:p>
          <a:p>
            <a:r>
              <a:rPr lang="en-US" dirty="0" smtClean="0"/>
              <a:t>The explanation for the discordance in results is unclear; however, given that the </a:t>
            </a:r>
            <a:r>
              <a:rPr lang="en-US" u="sng" dirty="0" smtClean="0"/>
              <a:t>main difference</a:t>
            </a:r>
            <a:r>
              <a:rPr lang="en-US" dirty="0" smtClean="0"/>
              <a:t> between </a:t>
            </a:r>
            <a:r>
              <a:rPr lang="en-US" dirty="0" err="1" smtClean="0"/>
              <a:t>IMpassion</a:t>
            </a:r>
            <a:r>
              <a:rPr lang="en-US" dirty="0" smtClean="0"/>
              <a:t> 130 and 131 was the </a:t>
            </a:r>
            <a:r>
              <a:rPr lang="en-US" u="sng" dirty="0" smtClean="0"/>
              <a:t>chemotherapy backbone</a:t>
            </a:r>
            <a:r>
              <a:rPr lang="en-US" dirty="0" smtClean="0"/>
              <a:t>, </a:t>
            </a:r>
            <a:r>
              <a:rPr lang="en-US" dirty="0" smtClean="0">
                <a:solidFill>
                  <a:srgbClr val="00B0F0"/>
                </a:solidFill>
              </a:rPr>
              <a:t>the preferred combination with </a:t>
            </a:r>
            <a:r>
              <a:rPr lang="en-US" dirty="0" err="1" smtClean="0">
                <a:solidFill>
                  <a:srgbClr val="00B0F0"/>
                </a:solidFill>
              </a:rPr>
              <a:t>atezolizumab</a:t>
            </a:r>
            <a:r>
              <a:rPr lang="en-US" dirty="0" smtClean="0">
                <a:solidFill>
                  <a:srgbClr val="00B0F0"/>
                </a:solidFill>
              </a:rPr>
              <a:t> remains </a:t>
            </a:r>
            <a:r>
              <a:rPr lang="en-US" dirty="0" err="1" smtClean="0">
                <a:solidFill>
                  <a:srgbClr val="00B0F0"/>
                </a:solidFill>
              </a:rPr>
              <a:t>nabpaclitaxel</a:t>
            </a:r>
            <a:r>
              <a:rPr lang="en-US" dirty="0" smtClean="0"/>
              <a:t>.</a:t>
            </a:r>
            <a:endParaRPr lang="en-US" dirty="0"/>
          </a:p>
        </p:txBody>
      </p:sp>
    </p:spTree>
    <p:extLst>
      <p:ext uri="{BB962C8B-B14F-4D97-AF65-F5344CB8AC3E}">
        <p14:creationId xmlns:p14="http://schemas.microsoft.com/office/powerpoint/2010/main" val="730424270"/>
      </p:ext>
    </p:extLst>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4" name="Title 3"/>
          <p:cNvSpPr>
            <a:spLocks noGrp="1"/>
          </p:cNvSpPr>
          <p:nvPr>
            <p:ph type="title"/>
          </p:nvPr>
        </p:nvSpPr>
        <p:spPr/>
        <p:txBody>
          <a:bodyPr/>
          <a:lstStyle/>
          <a:p>
            <a:r>
              <a:rPr lang="en-US" dirty="0" smtClean="0"/>
              <a:t>KEYNOTE 355</a:t>
            </a:r>
            <a:endParaRPr lang="en-US" dirty="0"/>
          </a:p>
        </p:txBody>
      </p:sp>
      <p:sp>
        <p:nvSpPr>
          <p:cNvPr id="5" name="Content Placeholder 4"/>
          <p:cNvSpPr>
            <a:spLocks noGrp="1"/>
          </p:cNvSpPr>
          <p:nvPr>
            <p:ph idx="1"/>
          </p:nvPr>
        </p:nvSpPr>
        <p:spPr/>
        <p:txBody>
          <a:bodyPr/>
          <a:lstStyle/>
          <a:p>
            <a:r>
              <a:rPr lang="en-US" dirty="0" smtClean="0"/>
              <a:t>847 patients with locally recurrent, inoperable, or metastatic TNBC, all of whom had a disease-free interval of ≥6 months, were randomly assigned to </a:t>
            </a:r>
            <a:r>
              <a:rPr lang="en-US" dirty="0" smtClean="0">
                <a:solidFill>
                  <a:srgbClr val="00B0F0"/>
                </a:solidFill>
              </a:rPr>
              <a:t>chemotherapy</a:t>
            </a:r>
            <a:r>
              <a:rPr lang="en-US" dirty="0" smtClean="0"/>
              <a:t> (</a:t>
            </a:r>
            <a:r>
              <a:rPr lang="en-US" dirty="0" err="1" smtClean="0"/>
              <a:t>nabpaclitaxel</a:t>
            </a:r>
            <a:r>
              <a:rPr lang="en-US" dirty="0" smtClean="0"/>
              <a:t>, </a:t>
            </a:r>
            <a:r>
              <a:rPr lang="en-US" dirty="0" err="1" smtClean="0"/>
              <a:t>paclitaxel</a:t>
            </a:r>
            <a:r>
              <a:rPr lang="en-US" dirty="0" smtClean="0"/>
              <a:t>, or </a:t>
            </a:r>
            <a:r>
              <a:rPr lang="en-US" dirty="0" err="1" smtClean="0"/>
              <a:t>gemcitabine</a:t>
            </a:r>
            <a:r>
              <a:rPr lang="en-US" dirty="0" smtClean="0"/>
              <a:t>/</a:t>
            </a:r>
            <a:r>
              <a:rPr lang="en-US" dirty="0" err="1" smtClean="0"/>
              <a:t>carboplatin</a:t>
            </a:r>
            <a:r>
              <a:rPr lang="en-US" dirty="0" smtClean="0"/>
              <a:t>), </a:t>
            </a:r>
            <a:r>
              <a:rPr lang="en-US" dirty="0" smtClean="0">
                <a:solidFill>
                  <a:srgbClr val="00B0F0"/>
                </a:solidFill>
              </a:rPr>
              <a:t>with or without </a:t>
            </a:r>
            <a:r>
              <a:rPr lang="en-US" dirty="0" err="1" smtClean="0">
                <a:solidFill>
                  <a:srgbClr val="00B0F0"/>
                </a:solidFill>
              </a:rPr>
              <a:t>pembrolizumab</a:t>
            </a:r>
            <a:r>
              <a:rPr lang="en-US" dirty="0" smtClean="0">
                <a:solidFill>
                  <a:srgbClr val="00B0F0"/>
                </a:solidFill>
              </a:rPr>
              <a:t>.</a:t>
            </a:r>
            <a:endParaRPr lang="en-US" dirty="0">
              <a:solidFill>
                <a:srgbClr val="00B0F0"/>
              </a:solidFill>
            </a:endParaRPr>
          </a:p>
        </p:txBody>
      </p:sp>
    </p:spTree>
    <p:extLst>
      <p:ext uri="{BB962C8B-B14F-4D97-AF65-F5344CB8AC3E}">
        <p14:creationId xmlns:p14="http://schemas.microsoft.com/office/powerpoint/2010/main" val="730424270"/>
      </p:ext>
    </p:extLst>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4" name="Title 3"/>
          <p:cNvSpPr>
            <a:spLocks noGrp="1"/>
          </p:cNvSpPr>
          <p:nvPr>
            <p:ph type="title"/>
          </p:nvPr>
        </p:nvSpPr>
        <p:spPr/>
        <p:txBody>
          <a:bodyPr/>
          <a:lstStyle/>
          <a:p>
            <a:r>
              <a:rPr lang="en-US" dirty="0" smtClean="0"/>
              <a:t>KEYNOTE 355</a:t>
            </a: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Overall, there was a </a:t>
            </a:r>
            <a:r>
              <a:rPr lang="en-US" dirty="0" smtClean="0">
                <a:solidFill>
                  <a:srgbClr val="00B0F0"/>
                </a:solidFill>
              </a:rPr>
              <a:t>modest improvement in median PFS</a:t>
            </a:r>
            <a:r>
              <a:rPr lang="en-US" dirty="0" smtClean="0"/>
              <a:t> with the addition of </a:t>
            </a:r>
            <a:r>
              <a:rPr lang="en-US" dirty="0" err="1" smtClean="0"/>
              <a:t>pembrolizumab</a:t>
            </a:r>
            <a:r>
              <a:rPr lang="en-US" dirty="0" smtClean="0"/>
              <a:t> (7.5 versus 5.6 months).</a:t>
            </a:r>
          </a:p>
          <a:p>
            <a:r>
              <a:rPr lang="en-US" dirty="0" smtClean="0"/>
              <a:t>Results were also stratified according to CPS that stain for PD-L1. These results suggest that </a:t>
            </a:r>
            <a:r>
              <a:rPr lang="en-US" dirty="0" smtClean="0">
                <a:solidFill>
                  <a:srgbClr val="00B0F0"/>
                </a:solidFill>
              </a:rPr>
              <a:t>benefit is limited to those with CPS ≥10</a:t>
            </a:r>
            <a:r>
              <a:rPr lang="en-US" dirty="0" smtClean="0"/>
              <a:t>, in whom the addition of </a:t>
            </a:r>
            <a:r>
              <a:rPr lang="en-US" dirty="0" err="1" smtClean="0"/>
              <a:t>pembrolizumab</a:t>
            </a:r>
            <a:r>
              <a:rPr lang="en-US" dirty="0" smtClean="0"/>
              <a:t> to chemotherapy improved median PFS by approximately two months (9.7 versus 5.6 months).</a:t>
            </a:r>
          </a:p>
        </p:txBody>
      </p:sp>
    </p:spTree>
    <p:extLst>
      <p:ext uri="{BB962C8B-B14F-4D97-AF65-F5344CB8AC3E}">
        <p14:creationId xmlns:p14="http://schemas.microsoft.com/office/powerpoint/2010/main" val="730424270"/>
      </p:ext>
    </p:extLst>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4" name="Title 3"/>
          <p:cNvSpPr>
            <a:spLocks noGrp="1"/>
          </p:cNvSpPr>
          <p:nvPr>
            <p:ph type="title"/>
          </p:nvPr>
        </p:nvSpPr>
        <p:spPr/>
        <p:txBody>
          <a:bodyPr>
            <a:normAutofit/>
          </a:bodyPr>
          <a:lstStyle/>
          <a:p>
            <a:r>
              <a:rPr lang="en-US" b="1" dirty="0" err="1" smtClean="0"/>
              <a:t>Germline</a:t>
            </a:r>
            <a:r>
              <a:rPr lang="en-US" b="1" dirty="0" smtClean="0"/>
              <a:t> BRCA mutation</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sz="3600" b="1" dirty="0" smtClean="0"/>
              <a:t>Patients with previous exposure to chemotherapy</a:t>
            </a:r>
            <a:r>
              <a:rPr lang="en-US" sz="3600" dirty="0" smtClean="0"/>
              <a:t> </a:t>
            </a:r>
          </a:p>
          <a:p>
            <a:r>
              <a:rPr lang="en-US" sz="3600" dirty="0" smtClean="0">
                <a:solidFill>
                  <a:srgbClr val="00B0F0"/>
                </a:solidFill>
              </a:rPr>
              <a:t>oral inhibitor of PARP</a:t>
            </a:r>
            <a:r>
              <a:rPr lang="en-US" sz="3600" dirty="0" smtClean="0"/>
              <a:t> rather than chemotherapy: the data suggest </a:t>
            </a:r>
            <a:r>
              <a:rPr lang="en-US" sz="3600" dirty="0" smtClean="0">
                <a:solidFill>
                  <a:srgbClr val="00B0F0"/>
                </a:solidFill>
              </a:rPr>
              <a:t>improved efficacy and fewer side effects</a:t>
            </a:r>
            <a:r>
              <a:rPr lang="en-US" sz="3600" dirty="0" smtClean="0"/>
              <a:t>.</a:t>
            </a:r>
          </a:p>
          <a:p>
            <a:r>
              <a:rPr lang="en-US" sz="3600" dirty="0" smtClean="0"/>
              <a:t>However, </a:t>
            </a:r>
            <a:r>
              <a:rPr lang="en-US" sz="3600" dirty="0" smtClean="0">
                <a:solidFill>
                  <a:srgbClr val="FF0000"/>
                </a:solidFill>
              </a:rPr>
              <a:t>chemotherapy</a:t>
            </a:r>
            <a:r>
              <a:rPr lang="en-US" sz="3600" dirty="0" smtClean="0"/>
              <a:t> is appropriate if and when a patient suffers </a:t>
            </a:r>
            <a:r>
              <a:rPr lang="en-US" sz="3600" u="sng" dirty="0" smtClean="0"/>
              <a:t>progressive</a:t>
            </a:r>
            <a:r>
              <a:rPr lang="en-US" sz="3600" dirty="0" smtClean="0"/>
              <a:t> disease on a PARP inhibitor; or for those who are </a:t>
            </a:r>
            <a:r>
              <a:rPr lang="en-US" sz="3600" u="sng" dirty="0" smtClean="0"/>
              <a:t>chemotherapy naive</a:t>
            </a:r>
            <a:r>
              <a:rPr lang="en-US" sz="3600" dirty="0" smtClean="0"/>
              <a:t>, having never received chemotherapy either in the early-stage or metastatic setting; or, for those with </a:t>
            </a:r>
            <a:r>
              <a:rPr lang="en-US" sz="3600" u="sng" dirty="0" smtClean="0"/>
              <a:t>rapidly progressive visceral </a:t>
            </a:r>
            <a:r>
              <a:rPr lang="en-US" sz="3600" dirty="0" smtClean="0"/>
              <a:t>disease.</a:t>
            </a:r>
          </a:p>
          <a:p>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0424270"/>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3" name="Content Placeholder 2"/>
          <p:cNvSpPr>
            <a:spLocks noGrp="1"/>
          </p:cNvSpPr>
          <p:nvPr>
            <p:ph idx="1"/>
          </p:nvPr>
        </p:nvSpPr>
        <p:spPr>
          <a:xfrm>
            <a:off x="685800" y="365760"/>
            <a:ext cx="7772400" cy="4491990"/>
          </a:xfrm>
        </p:spPr>
        <p:txBody>
          <a:bodyPr>
            <a:normAutofit fontScale="92500" lnSpcReduction="10000"/>
          </a:bodyPr>
          <a:lstStyle/>
          <a:p>
            <a:pPr>
              <a:buNone/>
            </a:pPr>
            <a:r>
              <a:rPr lang="en-US" sz="3600" dirty="0" smtClean="0"/>
              <a:t>Triple-negative breast cancer (TNBC):</a:t>
            </a:r>
          </a:p>
          <a:p>
            <a:r>
              <a:rPr lang="en-US" sz="3600" dirty="0" smtClean="0"/>
              <a:t>lack expression of the estrogen receptor (ER), progesterone receptor (PR), and human epidermal growth factor receptor 2 (HER2).</a:t>
            </a:r>
          </a:p>
          <a:p>
            <a:pPr lvl="1"/>
            <a:r>
              <a:rPr lang="en-US" dirty="0" smtClean="0">
                <a:solidFill>
                  <a:srgbClr val="FF0000"/>
                </a:solidFill>
              </a:rPr>
              <a:t>&lt;1 percent</a:t>
            </a:r>
            <a:r>
              <a:rPr lang="en-US" dirty="0" smtClean="0"/>
              <a:t> expression of ER and PR as determined by </a:t>
            </a:r>
            <a:r>
              <a:rPr lang="en-US" dirty="0" err="1" smtClean="0"/>
              <a:t>immunohistochemistry</a:t>
            </a:r>
            <a:r>
              <a:rPr lang="en-US" dirty="0" smtClean="0"/>
              <a:t> (IHC)</a:t>
            </a:r>
          </a:p>
          <a:p>
            <a:pPr lvl="1"/>
            <a:r>
              <a:rPr lang="en-US" dirty="0" smtClean="0">
                <a:solidFill>
                  <a:srgbClr val="FF0000"/>
                </a:solidFill>
              </a:rPr>
              <a:t>HER2, either 0 to 1+ </a:t>
            </a:r>
            <a:r>
              <a:rPr lang="en-US" dirty="0" smtClean="0"/>
              <a:t>by IHC, or IHC 2+ and fluorescence in situ hybridization (FISH) negative (</a:t>
            </a:r>
            <a:r>
              <a:rPr lang="en-US" dirty="0" smtClean="0">
                <a:solidFill>
                  <a:srgbClr val="FF0000"/>
                </a:solidFill>
              </a:rPr>
              <a:t>not amplified</a:t>
            </a:r>
            <a:r>
              <a:rPr lang="en-US" dirty="0" smtClean="0"/>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4205062"/>
      </p:ext>
    </p:extLst>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3" name="Content Placeholder 2"/>
          <p:cNvSpPr>
            <a:spLocks noGrp="1"/>
          </p:cNvSpPr>
          <p:nvPr>
            <p:ph idx="1"/>
          </p:nvPr>
        </p:nvSpPr>
        <p:spPr>
          <a:xfrm>
            <a:off x="685800" y="365759"/>
            <a:ext cx="7772400" cy="4630783"/>
          </a:xfrm>
        </p:spPr>
        <p:txBody>
          <a:bodyPr>
            <a:normAutofit/>
          </a:bodyPr>
          <a:lstStyle/>
          <a:p>
            <a:r>
              <a:rPr lang="en-US" sz="3600" dirty="0" smtClean="0"/>
              <a:t>There is mechanistic rationale for use of PARP inhibition as anticancer therapy. </a:t>
            </a:r>
            <a:r>
              <a:rPr lang="en-US" sz="3600" dirty="0" smtClean="0">
                <a:solidFill>
                  <a:srgbClr val="00B0F0"/>
                </a:solidFill>
              </a:rPr>
              <a:t>PARP</a:t>
            </a:r>
            <a:r>
              <a:rPr lang="en-US" sz="3600" dirty="0" smtClean="0"/>
              <a:t> is involved in the molecular events leading to </a:t>
            </a:r>
            <a:r>
              <a:rPr lang="en-US" sz="3600" dirty="0" smtClean="0">
                <a:solidFill>
                  <a:srgbClr val="00B0F0"/>
                </a:solidFill>
              </a:rPr>
              <a:t>cell recovery from DNA damage</a:t>
            </a:r>
            <a:r>
              <a:rPr lang="en-US" sz="3600" dirty="0" smtClean="0"/>
              <a:t>.</a:t>
            </a:r>
          </a:p>
        </p:txBody>
      </p:sp>
    </p:spTree>
    <p:extLst>
      <p:ext uri="{BB962C8B-B14F-4D97-AF65-F5344CB8AC3E}">
        <p14:creationId xmlns:p14="http://schemas.microsoft.com/office/powerpoint/2010/main" val="730424270"/>
      </p:ext>
    </p:extLst>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3" name="Content Placeholder 2"/>
          <p:cNvSpPr>
            <a:spLocks noGrp="1"/>
          </p:cNvSpPr>
          <p:nvPr>
            <p:ph idx="1"/>
          </p:nvPr>
        </p:nvSpPr>
        <p:spPr>
          <a:xfrm>
            <a:off x="1371600" y="3907971"/>
            <a:ext cx="7772400" cy="1600200"/>
          </a:xfrm>
        </p:spPr>
        <p:txBody>
          <a:bodyPr>
            <a:normAutofit fontScale="55000" lnSpcReduction="20000"/>
          </a:bodyPr>
          <a:lstStyle/>
          <a:p>
            <a:r>
              <a:rPr lang="en-US" sz="3600" dirty="0" smtClean="0"/>
              <a:t>PARP inhibition impairs repair of single strain breaks (SSBs) by disrupting the base excision repair (BER) pathway and also causing PARP1 trapping by inhibiting auto-</a:t>
            </a:r>
            <a:r>
              <a:rPr lang="en-US" sz="3600" dirty="0" err="1" smtClean="0"/>
              <a:t>PARylation</a:t>
            </a:r>
            <a:r>
              <a:rPr lang="en-US" sz="3600" dirty="0" smtClean="0"/>
              <a:t> and/or PARP release from DNA. These result in </a:t>
            </a:r>
            <a:r>
              <a:rPr lang="en-US" sz="3600" dirty="0" smtClean="0">
                <a:solidFill>
                  <a:srgbClr val="FF0000"/>
                </a:solidFill>
              </a:rPr>
              <a:t>unresolved DNA double-strand breaks (DSBs) that in homologous recombination repair (HRR)-deficient cells lead to cell death</a:t>
            </a:r>
            <a:r>
              <a:rPr lang="en-US" sz="3600" dirty="0" smtClean="0"/>
              <a:t>.</a:t>
            </a:r>
          </a:p>
        </p:txBody>
      </p:sp>
      <p:pic>
        <p:nvPicPr>
          <p:cNvPr id="1026" name="Picture 2" descr="D:\Documents and Settings\Morteza\Desktop\gr1.jpg"/>
          <p:cNvPicPr>
            <a:picLocks noChangeAspect="1" noChangeArrowheads="1"/>
          </p:cNvPicPr>
          <p:nvPr/>
        </p:nvPicPr>
        <p:blipFill>
          <a:blip r:embed="rId3"/>
          <a:srcRect/>
          <a:stretch>
            <a:fillRect/>
          </a:stretch>
        </p:blipFill>
        <p:spPr bwMode="auto">
          <a:xfrm>
            <a:off x="1231194" y="174172"/>
            <a:ext cx="6465006" cy="3603191"/>
          </a:xfrm>
          <a:prstGeom prst="rect">
            <a:avLst/>
          </a:prstGeom>
          <a:noFill/>
        </p:spPr>
      </p:pic>
    </p:spTree>
    <p:extLst>
      <p:ext uri="{BB962C8B-B14F-4D97-AF65-F5344CB8AC3E}">
        <p14:creationId xmlns:p14="http://schemas.microsoft.com/office/powerpoint/2010/main" val="730424270"/>
      </p:ext>
    </p:extLst>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3" name="Content Placeholder 2"/>
          <p:cNvSpPr>
            <a:spLocks noGrp="1"/>
          </p:cNvSpPr>
          <p:nvPr>
            <p:ph idx="1"/>
          </p:nvPr>
        </p:nvSpPr>
        <p:spPr>
          <a:xfrm>
            <a:off x="685800" y="365759"/>
            <a:ext cx="7772400" cy="4630783"/>
          </a:xfrm>
        </p:spPr>
        <p:txBody>
          <a:bodyPr>
            <a:normAutofit fontScale="92500" lnSpcReduction="20000"/>
          </a:bodyPr>
          <a:lstStyle/>
          <a:p>
            <a:r>
              <a:rPr lang="en-US" sz="3600" dirty="0" smtClean="0"/>
              <a:t>When </a:t>
            </a:r>
            <a:r>
              <a:rPr lang="en-US" sz="3600" i="1" dirty="0" smtClean="0"/>
              <a:t>PARP1</a:t>
            </a:r>
            <a:r>
              <a:rPr lang="en-US" sz="3600" dirty="0" smtClean="0"/>
              <a:t>, the most abundant member of the PARP family, is </a:t>
            </a:r>
            <a:r>
              <a:rPr lang="en-US" sz="3600" u="sng" dirty="0" smtClean="0"/>
              <a:t>inhibited</a:t>
            </a:r>
            <a:r>
              <a:rPr lang="en-US" sz="3600" dirty="0" smtClean="0"/>
              <a:t>, double-strand DNA breaks accumulate and under normal conditions are repaired via the BRCA pathway-dependent homologous recombination mechanism.</a:t>
            </a:r>
          </a:p>
          <a:p>
            <a:r>
              <a:rPr lang="en-US" sz="3600" dirty="0" smtClean="0"/>
              <a:t>Investigators hypothesized that inhibition of PARP, in combination with DNA-damaging chemotherapeutics, would render tumors lacking </a:t>
            </a:r>
            <a:r>
              <a:rPr lang="en-US" sz="3600" i="1" dirty="0" smtClean="0"/>
              <a:t>BRCA</a:t>
            </a:r>
            <a:r>
              <a:rPr lang="en-US" sz="3600" dirty="0" smtClean="0"/>
              <a:t> function exquisitely sensitive.</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0424270"/>
      </p:ext>
    </p:extLst>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4" name="Title 3"/>
          <p:cNvSpPr>
            <a:spLocks noGrp="1"/>
          </p:cNvSpPr>
          <p:nvPr>
            <p:ph type="title"/>
          </p:nvPr>
        </p:nvSpPr>
        <p:spPr/>
        <p:txBody>
          <a:bodyPr>
            <a:noAutofit/>
          </a:bodyPr>
          <a:lstStyle/>
          <a:p>
            <a:r>
              <a:rPr lang="en-US" sz="2000" dirty="0" smtClean="0"/>
              <a:t>Pivotal Phase III studies of poly adenosine </a:t>
            </a:r>
            <a:r>
              <a:rPr lang="en-US" sz="2000" dirty="0" err="1" smtClean="0"/>
              <a:t>diphosphate</a:t>
            </a:r>
            <a:r>
              <a:rPr lang="en-US" sz="2000" dirty="0" smtClean="0"/>
              <a:t> ribose polymerase inhibitors in patients with </a:t>
            </a:r>
            <a:r>
              <a:rPr lang="en-US" sz="2000" dirty="0" err="1" smtClean="0"/>
              <a:t>germline</a:t>
            </a:r>
            <a:r>
              <a:rPr lang="en-US" sz="2000" dirty="0" smtClean="0"/>
              <a:t> </a:t>
            </a:r>
            <a:r>
              <a:rPr lang="en-US" sz="2000" i="1" dirty="0" smtClean="0"/>
              <a:t>BRCA1/BRCA2 </a:t>
            </a:r>
            <a:r>
              <a:rPr lang="en-US" sz="2000" dirty="0" smtClean="0"/>
              <a:t>mutations</a:t>
            </a:r>
            <a:endParaRPr lang="en-US" sz="2000" dirty="0"/>
          </a:p>
        </p:txBody>
      </p:sp>
      <p:sp>
        <p:nvSpPr>
          <p:cNvPr id="5" name="Content Placeholder 4"/>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a:srcRect/>
          <a:stretch>
            <a:fillRect/>
          </a:stretch>
        </p:blipFill>
        <p:spPr bwMode="auto">
          <a:xfrm>
            <a:off x="0" y="2329542"/>
            <a:ext cx="9144000" cy="3167743"/>
          </a:xfrm>
          <a:prstGeom prst="rect">
            <a:avLst/>
          </a:prstGeom>
          <a:noFill/>
          <a:ln w="9525">
            <a:noFill/>
            <a:miter lim="800000"/>
            <a:headEnd/>
            <a:tailEnd/>
          </a:ln>
          <a:effectLst/>
        </p:spPr>
      </p:pic>
    </p:spTree>
    <p:extLst>
      <p:ext uri="{BB962C8B-B14F-4D97-AF65-F5344CB8AC3E}">
        <p14:creationId xmlns:p14="http://schemas.microsoft.com/office/powerpoint/2010/main" val="730424270"/>
      </p:ext>
    </p:extLst>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4" name="Title 3"/>
          <p:cNvSpPr>
            <a:spLocks noGrp="1"/>
          </p:cNvSpPr>
          <p:nvPr>
            <p:ph type="title"/>
          </p:nvPr>
        </p:nvSpPr>
        <p:spPr/>
        <p:txBody>
          <a:bodyPr/>
          <a:lstStyle/>
          <a:p>
            <a:r>
              <a:rPr lang="en-US" dirty="0" err="1" smtClean="0"/>
              <a:t>OlympiAD</a:t>
            </a:r>
            <a:r>
              <a:rPr lang="en-US" dirty="0" smtClean="0"/>
              <a:t> trial</a:t>
            </a:r>
            <a:endParaRPr lang="en-US" dirty="0"/>
          </a:p>
        </p:txBody>
      </p:sp>
      <p:sp>
        <p:nvSpPr>
          <p:cNvPr id="5" name="Content Placeholder 4"/>
          <p:cNvSpPr>
            <a:spLocks noGrp="1"/>
          </p:cNvSpPr>
          <p:nvPr>
            <p:ph idx="1"/>
          </p:nvPr>
        </p:nvSpPr>
        <p:spPr/>
        <p:txBody>
          <a:bodyPr>
            <a:normAutofit fontScale="77500" lnSpcReduction="20000"/>
          </a:bodyPr>
          <a:lstStyle/>
          <a:p>
            <a:r>
              <a:rPr lang="en-US" dirty="0" smtClean="0"/>
              <a:t>Among the subset of </a:t>
            </a:r>
            <a:r>
              <a:rPr lang="en-US" dirty="0" smtClean="0">
                <a:solidFill>
                  <a:srgbClr val="00B0F0"/>
                </a:solidFill>
              </a:rPr>
              <a:t>121 </a:t>
            </a:r>
            <a:r>
              <a:rPr lang="en-US" i="1" dirty="0" smtClean="0">
                <a:solidFill>
                  <a:srgbClr val="00B0F0"/>
                </a:solidFill>
              </a:rPr>
              <a:t>BRCA</a:t>
            </a:r>
            <a:r>
              <a:rPr lang="en-US" dirty="0" smtClean="0">
                <a:solidFill>
                  <a:srgbClr val="00B0F0"/>
                </a:solidFill>
              </a:rPr>
              <a:t> mutation carriers </a:t>
            </a:r>
            <a:r>
              <a:rPr lang="en-US" dirty="0" smtClean="0"/>
              <a:t>with metastatic triple-negative disease, all of whom had received an </a:t>
            </a:r>
            <a:r>
              <a:rPr lang="en-US" dirty="0" err="1" smtClean="0"/>
              <a:t>anthracycline</a:t>
            </a:r>
            <a:r>
              <a:rPr lang="en-US" dirty="0" smtClean="0"/>
              <a:t> and a </a:t>
            </a:r>
            <a:r>
              <a:rPr lang="en-US" dirty="0" err="1" smtClean="0"/>
              <a:t>taxane</a:t>
            </a:r>
            <a:r>
              <a:rPr lang="en-US" dirty="0" smtClean="0"/>
              <a:t> in either the adjuvant or metastatic setting, those randomly assigned to </a:t>
            </a:r>
            <a:r>
              <a:rPr lang="en-US" dirty="0" err="1" smtClean="0">
                <a:solidFill>
                  <a:srgbClr val="00B0F0"/>
                </a:solidFill>
              </a:rPr>
              <a:t>olaparib</a:t>
            </a:r>
            <a:r>
              <a:rPr lang="en-US" dirty="0" smtClean="0"/>
              <a:t> experienced an </a:t>
            </a:r>
            <a:r>
              <a:rPr lang="en-US" dirty="0" smtClean="0">
                <a:solidFill>
                  <a:srgbClr val="00B0F0"/>
                </a:solidFill>
              </a:rPr>
              <a:t>improved PFS </a:t>
            </a:r>
            <a:r>
              <a:rPr lang="en-US" dirty="0" smtClean="0"/>
              <a:t>relative to those receiving chemotherapy.</a:t>
            </a:r>
          </a:p>
          <a:p>
            <a:r>
              <a:rPr lang="en-US" dirty="0" smtClean="0"/>
              <a:t>The overall study, which also included those with hormone receptor-positive, HER2-negative disease, was also positive, but the </a:t>
            </a:r>
            <a:r>
              <a:rPr lang="en-US" dirty="0" smtClean="0">
                <a:solidFill>
                  <a:srgbClr val="FF0000"/>
                </a:solidFill>
              </a:rPr>
              <a:t>improvements noted with </a:t>
            </a:r>
            <a:r>
              <a:rPr lang="en-US" dirty="0" err="1" smtClean="0">
                <a:solidFill>
                  <a:srgbClr val="FF0000"/>
                </a:solidFill>
              </a:rPr>
              <a:t>olaparib</a:t>
            </a:r>
            <a:r>
              <a:rPr lang="en-US" dirty="0" smtClean="0">
                <a:solidFill>
                  <a:srgbClr val="FF0000"/>
                </a:solidFill>
              </a:rPr>
              <a:t> were stronger in the triple-negative population</a:t>
            </a:r>
            <a:r>
              <a:rPr lang="en-US" dirty="0" smtClean="0"/>
              <a:t>. </a:t>
            </a:r>
            <a:endParaRPr lang="en-US" dirty="0"/>
          </a:p>
        </p:txBody>
      </p:sp>
    </p:spTree>
    <p:extLst>
      <p:ext uri="{BB962C8B-B14F-4D97-AF65-F5344CB8AC3E}">
        <p14:creationId xmlns:p14="http://schemas.microsoft.com/office/powerpoint/2010/main" val="730424270"/>
      </p:ext>
    </p:extLst>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4" name="Title 3"/>
          <p:cNvSpPr>
            <a:spLocks noGrp="1"/>
          </p:cNvSpPr>
          <p:nvPr>
            <p:ph type="title"/>
          </p:nvPr>
        </p:nvSpPr>
        <p:spPr/>
        <p:txBody>
          <a:bodyPr/>
          <a:lstStyle/>
          <a:p>
            <a:r>
              <a:rPr lang="en-US" dirty="0" smtClean="0"/>
              <a:t>EMBRACA trial</a:t>
            </a:r>
            <a:endParaRPr lang="en-US" dirty="0"/>
          </a:p>
        </p:txBody>
      </p:sp>
      <p:sp>
        <p:nvSpPr>
          <p:cNvPr id="5" name="Content Placeholder 4"/>
          <p:cNvSpPr>
            <a:spLocks noGrp="1"/>
          </p:cNvSpPr>
          <p:nvPr>
            <p:ph idx="1"/>
          </p:nvPr>
        </p:nvSpPr>
        <p:spPr/>
        <p:txBody>
          <a:bodyPr/>
          <a:lstStyle/>
          <a:p>
            <a:endParaRPr lang="en-US" dirty="0" smtClean="0"/>
          </a:p>
          <a:p>
            <a:r>
              <a:rPr lang="en-US" dirty="0" smtClean="0"/>
              <a:t>In the TNBC subgroup of the EMBRACA trial, which also enrolled patients with advanced breast cancer and a </a:t>
            </a:r>
            <a:r>
              <a:rPr lang="en-US" dirty="0" err="1" smtClean="0"/>
              <a:t>germline</a:t>
            </a:r>
            <a:r>
              <a:rPr lang="en-US" dirty="0" smtClean="0"/>
              <a:t> </a:t>
            </a:r>
            <a:r>
              <a:rPr lang="en-US" i="1" dirty="0" smtClean="0"/>
              <a:t>BRCA</a:t>
            </a:r>
            <a:r>
              <a:rPr lang="en-US" dirty="0" smtClean="0"/>
              <a:t> mutation , </a:t>
            </a:r>
            <a:r>
              <a:rPr lang="en-US" dirty="0" err="1" smtClean="0">
                <a:solidFill>
                  <a:srgbClr val="00B0F0"/>
                </a:solidFill>
              </a:rPr>
              <a:t>talazoparib</a:t>
            </a:r>
            <a:r>
              <a:rPr lang="en-US" dirty="0" smtClean="0"/>
              <a:t> improved </a:t>
            </a:r>
            <a:r>
              <a:rPr lang="en-US" dirty="0" smtClean="0">
                <a:solidFill>
                  <a:srgbClr val="00B0F0"/>
                </a:solidFill>
              </a:rPr>
              <a:t>PFS</a:t>
            </a:r>
            <a:r>
              <a:rPr lang="en-US" dirty="0" smtClean="0"/>
              <a:t> relative to single-agent chemotherapy.</a:t>
            </a:r>
            <a:endParaRPr lang="en-US" dirty="0"/>
          </a:p>
        </p:txBody>
      </p:sp>
    </p:spTree>
    <p:extLst>
      <p:ext uri="{BB962C8B-B14F-4D97-AF65-F5344CB8AC3E}">
        <p14:creationId xmlns:p14="http://schemas.microsoft.com/office/powerpoint/2010/main" val="730424270"/>
      </p:ext>
    </p:extLst>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3" name="Content Placeholder 2"/>
          <p:cNvSpPr>
            <a:spLocks noGrp="1"/>
          </p:cNvSpPr>
          <p:nvPr>
            <p:ph idx="1"/>
          </p:nvPr>
        </p:nvSpPr>
        <p:spPr>
          <a:xfrm>
            <a:off x="685800" y="365760"/>
            <a:ext cx="7772400" cy="4491990"/>
          </a:xfrm>
        </p:spPr>
        <p:txBody>
          <a:bodyPr>
            <a:normAutofit fontScale="70000" lnSpcReduction="20000"/>
          </a:bodyPr>
          <a:lstStyle/>
          <a:p>
            <a:r>
              <a:rPr lang="en-US" sz="3600" dirty="0" smtClean="0"/>
              <a:t>There are several other PARP inhibitors in clinical development. For example, </a:t>
            </a:r>
            <a:r>
              <a:rPr lang="en-US" sz="3600" dirty="0" err="1" smtClean="0">
                <a:solidFill>
                  <a:srgbClr val="00B0F0"/>
                </a:solidFill>
              </a:rPr>
              <a:t>veliparib</a:t>
            </a:r>
            <a:r>
              <a:rPr lang="en-US" sz="3600" dirty="0" smtClean="0"/>
              <a:t> (ABT-888) was tested in combination with </a:t>
            </a:r>
            <a:r>
              <a:rPr lang="en-US" sz="3600" dirty="0" err="1" smtClean="0"/>
              <a:t>temozolomide</a:t>
            </a:r>
            <a:r>
              <a:rPr lang="en-US" sz="3600" dirty="0" smtClean="0"/>
              <a:t>, an </a:t>
            </a:r>
            <a:r>
              <a:rPr lang="en-US" sz="3600" dirty="0" err="1" smtClean="0"/>
              <a:t>alkylating</a:t>
            </a:r>
            <a:r>
              <a:rPr lang="en-US" sz="3600" dirty="0" smtClean="0"/>
              <a:t> agent, among 41 women with advanced TNBC (of whom 8 had </a:t>
            </a:r>
            <a:r>
              <a:rPr lang="en-US" sz="3600" dirty="0" err="1" smtClean="0"/>
              <a:t>a</a:t>
            </a:r>
            <a:r>
              <a:rPr lang="en-US" sz="3600" i="1" dirty="0" err="1" smtClean="0"/>
              <a:t>BRCA</a:t>
            </a:r>
            <a:r>
              <a:rPr lang="en-US" sz="3600" dirty="0" smtClean="0"/>
              <a:t> </a:t>
            </a:r>
            <a:r>
              <a:rPr lang="en-US" sz="3600" dirty="0" err="1" smtClean="0"/>
              <a:t>germline</a:t>
            </a:r>
            <a:r>
              <a:rPr lang="en-US" sz="3600" dirty="0" smtClean="0"/>
              <a:t> mutation) in a single-arm phase II study.</a:t>
            </a:r>
          </a:p>
          <a:p>
            <a:endParaRPr lang="en-US" sz="3600" dirty="0" smtClean="0"/>
          </a:p>
          <a:p>
            <a:r>
              <a:rPr lang="en-US" sz="3600" dirty="0" smtClean="0"/>
              <a:t>While the overall response and clinical benefit rates were 7 and 17 percent across the entire study population, any activity appeared to be concentrated among the patients </a:t>
            </a:r>
            <a:r>
              <a:rPr lang="en-US" sz="3600" dirty="0" err="1" smtClean="0"/>
              <a:t>with</a:t>
            </a:r>
            <a:r>
              <a:rPr lang="en-US" sz="3600" i="1" dirty="0" err="1" smtClean="0"/>
              <a:t>BRCA</a:t>
            </a:r>
            <a:r>
              <a:rPr lang="en-US" sz="3600" i="1" dirty="0" smtClean="0"/>
              <a:t> </a:t>
            </a:r>
            <a:r>
              <a:rPr lang="en-US" sz="3600" dirty="0" smtClean="0"/>
              <a:t>mutations, in whom the overall response and clinical benefit rates were 37.5 and 62.5 percent, respectively. </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0424270"/>
      </p:ext>
    </p:extLst>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3" name="Content Placeholder 2"/>
          <p:cNvSpPr>
            <a:spLocks noGrp="1"/>
          </p:cNvSpPr>
          <p:nvPr>
            <p:ph idx="1"/>
          </p:nvPr>
        </p:nvSpPr>
        <p:spPr>
          <a:xfrm>
            <a:off x="685800" y="365760"/>
            <a:ext cx="7772400" cy="4491990"/>
          </a:xfrm>
        </p:spPr>
        <p:txBody>
          <a:bodyPr>
            <a:normAutofit fontScale="70000" lnSpcReduction="20000"/>
          </a:bodyPr>
          <a:lstStyle/>
          <a:p>
            <a:pPr>
              <a:buNone/>
            </a:pPr>
            <a:r>
              <a:rPr lang="en-US" sz="3600" b="1" dirty="0" smtClean="0"/>
              <a:t>Chemotherapy-</a:t>
            </a:r>
            <a:r>
              <a:rPr lang="en-US" sz="3600" b="1" dirty="0" err="1" smtClean="0"/>
              <a:t>naϊve</a:t>
            </a:r>
            <a:r>
              <a:rPr lang="en-US" sz="3600" b="1" dirty="0" smtClean="0"/>
              <a:t> patients, or those with progression on PARP inhibitors</a:t>
            </a:r>
            <a:r>
              <a:rPr lang="en-US" sz="3600" dirty="0" smtClean="0"/>
              <a:t> </a:t>
            </a:r>
          </a:p>
          <a:p>
            <a:endParaRPr lang="en-US" sz="3600" dirty="0" smtClean="0"/>
          </a:p>
          <a:p>
            <a:r>
              <a:rPr lang="en-US" sz="3600" dirty="0" smtClean="0"/>
              <a:t>Although treatment typically starts with a poly(ADP-ribose) polymerase (PARP) inhibitor for metastatic disease in those with </a:t>
            </a:r>
            <a:r>
              <a:rPr lang="en-US" sz="3600" dirty="0" err="1" smtClean="0"/>
              <a:t>germline</a:t>
            </a:r>
            <a:r>
              <a:rPr lang="en-US" sz="3600" dirty="0" smtClean="0"/>
              <a:t> </a:t>
            </a:r>
            <a:r>
              <a:rPr lang="en-US" sz="3600" i="1" dirty="0" smtClean="0"/>
              <a:t>BRCA </a:t>
            </a:r>
            <a:r>
              <a:rPr lang="en-US" sz="3600" dirty="0" smtClean="0"/>
              <a:t>mutations who have had chemotherapy in the (neo)adjuvant setting, </a:t>
            </a:r>
            <a:r>
              <a:rPr lang="en-US" sz="3600" dirty="0" smtClean="0">
                <a:solidFill>
                  <a:srgbClr val="00B0F0"/>
                </a:solidFill>
              </a:rPr>
              <a:t>chemotherapy</a:t>
            </a:r>
            <a:r>
              <a:rPr lang="en-US" sz="3600" dirty="0" smtClean="0"/>
              <a:t> is the preferred option for those who have never been exposed to chemotherapy (in the early or metastatic settings); or for those who have experienced progression on a PARP inhibitor; or for those with rapidly progressive visceral disease.</a:t>
            </a:r>
          </a:p>
        </p:txBody>
      </p:sp>
    </p:spTree>
    <p:extLst>
      <p:ext uri="{BB962C8B-B14F-4D97-AF65-F5344CB8AC3E}">
        <p14:creationId xmlns:p14="http://schemas.microsoft.com/office/powerpoint/2010/main" val="730424270"/>
      </p:ext>
    </p:extLst>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3" name="Content Placeholder 2"/>
          <p:cNvSpPr>
            <a:spLocks noGrp="1"/>
          </p:cNvSpPr>
          <p:nvPr>
            <p:ph idx="1"/>
          </p:nvPr>
        </p:nvSpPr>
        <p:spPr>
          <a:xfrm>
            <a:off x="685800" y="365759"/>
            <a:ext cx="7772400" cy="4946469"/>
          </a:xfrm>
        </p:spPr>
        <p:txBody>
          <a:bodyPr>
            <a:normAutofit/>
          </a:bodyPr>
          <a:lstStyle/>
          <a:p>
            <a:pPr>
              <a:buNone/>
            </a:pPr>
            <a:r>
              <a:rPr lang="en-US" sz="3600" dirty="0" smtClean="0"/>
              <a:t>Chemotherapy :</a:t>
            </a:r>
          </a:p>
          <a:p>
            <a:pPr>
              <a:buNone/>
            </a:pPr>
            <a:endParaRPr lang="en-US" sz="3600" dirty="0" smtClean="0"/>
          </a:p>
          <a:p>
            <a:pPr>
              <a:buNone/>
            </a:pPr>
            <a:r>
              <a:rPr lang="en-US" sz="3600" dirty="0" smtClean="0"/>
              <a:t>	●For the subset of patients with </a:t>
            </a:r>
            <a:r>
              <a:rPr lang="en-US" sz="3600" i="1" dirty="0" smtClean="0"/>
              <a:t>BRCA</a:t>
            </a:r>
            <a:r>
              <a:rPr lang="en-US" sz="3600" dirty="0" smtClean="0"/>
              <a:t>-associated breast cancers that also </a:t>
            </a:r>
            <a:r>
              <a:rPr lang="en-US" sz="3600" b="1" dirty="0" smtClean="0"/>
              <a:t>express PD-L1 :</a:t>
            </a:r>
            <a:r>
              <a:rPr lang="en-US" sz="3600" dirty="0" smtClean="0"/>
              <a:t> </a:t>
            </a:r>
            <a:r>
              <a:rPr lang="en-US" sz="3600" dirty="0" err="1" smtClean="0">
                <a:solidFill>
                  <a:srgbClr val="00B0F0"/>
                </a:solidFill>
              </a:rPr>
              <a:t>nabpaclitaxel</a:t>
            </a:r>
            <a:r>
              <a:rPr lang="en-US" sz="3600" dirty="0" smtClean="0">
                <a:solidFill>
                  <a:srgbClr val="00B0F0"/>
                </a:solidFill>
              </a:rPr>
              <a:t>/</a:t>
            </a:r>
            <a:r>
              <a:rPr lang="en-US" sz="3600" dirty="0" err="1" smtClean="0">
                <a:solidFill>
                  <a:srgbClr val="00B0F0"/>
                </a:solidFill>
              </a:rPr>
              <a:t>atezolizumab</a:t>
            </a:r>
            <a:r>
              <a:rPr lang="en-US" sz="3600" dirty="0" smtClean="0"/>
              <a:t> as the initial chemotherapy regimen, over other chemotherapy options.</a:t>
            </a:r>
          </a:p>
        </p:txBody>
      </p:sp>
    </p:spTree>
    <p:extLst>
      <p:ext uri="{BB962C8B-B14F-4D97-AF65-F5344CB8AC3E}">
        <p14:creationId xmlns:p14="http://schemas.microsoft.com/office/powerpoint/2010/main" val="730424270"/>
      </p:ext>
    </p:extLst>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3" name="Content Placeholder 2"/>
          <p:cNvSpPr>
            <a:spLocks noGrp="1"/>
          </p:cNvSpPr>
          <p:nvPr>
            <p:ph idx="1"/>
          </p:nvPr>
        </p:nvSpPr>
        <p:spPr>
          <a:xfrm>
            <a:off x="685800" y="365759"/>
            <a:ext cx="7772400" cy="4946469"/>
          </a:xfrm>
        </p:spPr>
        <p:txBody>
          <a:bodyPr>
            <a:normAutofit fontScale="85000" lnSpcReduction="20000"/>
          </a:bodyPr>
          <a:lstStyle/>
          <a:p>
            <a:pPr>
              <a:buNone/>
            </a:pPr>
            <a:r>
              <a:rPr lang="en-US" sz="3600" dirty="0" smtClean="0"/>
              <a:t>Chemotherapy :</a:t>
            </a:r>
          </a:p>
          <a:p>
            <a:pPr>
              <a:buNone/>
            </a:pPr>
            <a:endParaRPr lang="en-US" sz="3600" dirty="0" smtClean="0"/>
          </a:p>
          <a:p>
            <a:pPr>
              <a:buNone/>
            </a:pPr>
            <a:r>
              <a:rPr lang="en-US" sz="3600" dirty="0" smtClean="0"/>
              <a:t>	●For those with </a:t>
            </a:r>
            <a:r>
              <a:rPr lang="en-US" sz="3600" i="1" dirty="0" smtClean="0"/>
              <a:t>BRCA</a:t>
            </a:r>
            <a:r>
              <a:rPr lang="en-US" sz="3600" dirty="0" smtClean="0"/>
              <a:t>-associated, </a:t>
            </a:r>
            <a:r>
              <a:rPr lang="en-US" sz="3600" b="1" dirty="0" smtClean="0"/>
              <a:t>PD-L1-negative tumors</a:t>
            </a:r>
            <a:r>
              <a:rPr lang="en-US" sz="3600" dirty="0" smtClean="0"/>
              <a:t>, both </a:t>
            </a:r>
            <a:r>
              <a:rPr lang="en-US" sz="3600" dirty="0" err="1" smtClean="0">
                <a:solidFill>
                  <a:srgbClr val="00B0F0"/>
                </a:solidFill>
              </a:rPr>
              <a:t>platinums</a:t>
            </a:r>
            <a:r>
              <a:rPr lang="en-US" sz="3600" dirty="0" smtClean="0">
                <a:solidFill>
                  <a:srgbClr val="00B0F0"/>
                </a:solidFill>
              </a:rPr>
              <a:t> and </a:t>
            </a:r>
            <a:r>
              <a:rPr lang="en-US" sz="3600" dirty="0" err="1" smtClean="0">
                <a:solidFill>
                  <a:srgbClr val="00B0F0"/>
                </a:solidFill>
              </a:rPr>
              <a:t>taxanes</a:t>
            </a:r>
            <a:r>
              <a:rPr lang="en-US" sz="3600" dirty="0" smtClean="0">
                <a:solidFill>
                  <a:srgbClr val="00B0F0"/>
                </a:solidFill>
              </a:rPr>
              <a:t> </a:t>
            </a:r>
            <a:r>
              <a:rPr lang="en-US" sz="3600" dirty="0" smtClean="0"/>
              <a:t>are considered appropriate options for chemotherapy, with a choice driven by scheduling and toxicity considerations.</a:t>
            </a:r>
          </a:p>
          <a:p>
            <a:pPr>
              <a:buFont typeface="Wingdings" pitchFamily="2" charset="2"/>
              <a:buChar char="ü"/>
            </a:pPr>
            <a:r>
              <a:rPr lang="en-US" sz="3600" dirty="0" smtClean="0"/>
              <a:t>Guidelines from the American Society of Clinical Oncology have, however, suggested </a:t>
            </a:r>
            <a:r>
              <a:rPr lang="en-US" sz="3600" dirty="0" smtClean="0">
                <a:solidFill>
                  <a:srgbClr val="FF0000"/>
                </a:solidFill>
              </a:rPr>
              <a:t>platinum</a:t>
            </a:r>
            <a:r>
              <a:rPr lang="en-US" sz="3600" dirty="0" smtClean="0"/>
              <a:t> agents over </a:t>
            </a:r>
            <a:r>
              <a:rPr lang="en-US" sz="3600" dirty="0" err="1" smtClean="0"/>
              <a:t>taxanes</a:t>
            </a:r>
            <a:r>
              <a:rPr lang="en-US" sz="3600" dirty="0" smtClean="0"/>
              <a:t> for</a:t>
            </a:r>
            <a:r>
              <a:rPr lang="en-US" sz="3600" i="1" dirty="0" smtClean="0"/>
              <a:t>BRCA1/2</a:t>
            </a:r>
            <a:r>
              <a:rPr lang="en-US" sz="3600" dirty="0" smtClean="0"/>
              <a:t> carriers with advanced breast cancers.</a:t>
            </a:r>
          </a:p>
          <a:p>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0424270"/>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3" name="Content Placeholder 2"/>
          <p:cNvSpPr>
            <a:spLocks noGrp="1"/>
          </p:cNvSpPr>
          <p:nvPr>
            <p:ph idx="1"/>
          </p:nvPr>
        </p:nvSpPr>
        <p:spPr>
          <a:xfrm>
            <a:off x="685800" y="365760"/>
            <a:ext cx="7772400" cy="4491990"/>
          </a:xfrm>
        </p:spPr>
        <p:txBody>
          <a:bodyPr>
            <a:normAutofit fontScale="92500" lnSpcReduction="10000"/>
          </a:bodyPr>
          <a:lstStyle/>
          <a:p>
            <a:r>
              <a:rPr lang="en-US" sz="3600" dirty="0" smtClean="0"/>
              <a:t>approximately </a:t>
            </a:r>
            <a:r>
              <a:rPr lang="en-US" sz="3600" dirty="0" smtClean="0">
                <a:solidFill>
                  <a:srgbClr val="00B0F0"/>
                </a:solidFill>
              </a:rPr>
              <a:t>15 percent </a:t>
            </a:r>
            <a:r>
              <a:rPr lang="en-US" sz="3600" dirty="0" smtClean="0"/>
              <a:t>of breast cancers diagnosed worldwide</a:t>
            </a:r>
          </a:p>
          <a:p>
            <a:r>
              <a:rPr lang="en-US" sz="3600" dirty="0" smtClean="0"/>
              <a:t>Compared with hormone receptor-positive breast cancer, TNBC is more commonly diagnosed in women </a:t>
            </a:r>
            <a:r>
              <a:rPr lang="en-US" sz="3600" dirty="0" smtClean="0">
                <a:solidFill>
                  <a:srgbClr val="00B0F0"/>
                </a:solidFill>
              </a:rPr>
              <a:t>younger than 40 years</a:t>
            </a:r>
            <a:r>
              <a:rPr lang="en-US" sz="3600" dirty="0" smtClean="0"/>
              <a:t>.</a:t>
            </a:r>
          </a:p>
          <a:p>
            <a:r>
              <a:rPr lang="en-US" sz="3600" dirty="0" smtClean="0"/>
              <a:t>TNBC appears to be relatively more common among </a:t>
            </a:r>
            <a:r>
              <a:rPr lang="en-US" sz="3600" dirty="0" smtClean="0">
                <a:solidFill>
                  <a:srgbClr val="00B0F0"/>
                </a:solidFill>
              </a:rPr>
              <a:t>black women </a:t>
            </a:r>
            <a:r>
              <a:rPr lang="en-US" sz="3600" dirty="0" smtClean="0"/>
              <a:t>compared with white women.</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0424270"/>
      </p:ext>
    </p:extLst>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3" name="Content Placeholder 2"/>
          <p:cNvSpPr>
            <a:spLocks noGrp="1"/>
          </p:cNvSpPr>
          <p:nvPr>
            <p:ph idx="1"/>
          </p:nvPr>
        </p:nvSpPr>
        <p:spPr>
          <a:xfrm>
            <a:off x="685800" y="365759"/>
            <a:ext cx="7772400" cy="4935583"/>
          </a:xfrm>
        </p:spPr>
        <p:txBody>
          <a:bodyPr>
            <a:normAutofit fontScale="70000" lnSpcReduction="20000"/>
          </a:bodyPr>
          <a:lstStyle/>
          <a:p>
            <a:r>
              <a:rPr lang="en-US" sz="3600" dirty="0" smtClean="0"/>
              <a:t>The </a:t>
            </a:r>
            <a:r>
              <a:rPr lang="en-US" sz="3600" b="1" dirty="0" smtClean="0">
                <a:solidFill>
                  <a:srgbClr val="00B0F0"/>
                </a:solidFill>
              </a:rPr>
              <a:t>TNT</a:t>
            </a:r>
            <a:r>
              <a:rPr lang="en-US" sz="3600" dirty="0" smtClean="0"/>
              <a:t> randomized trial directly compared </a:t>
            </a:r>
            <a:r>
              <a:rPr lang="en-US" sz="3600" dirty="0" err="1" smtClean="0"/>
              <a:t>carboplatin</a:t>
            </a:r>
            <a:r>
              <a:rPr lang="en-US" sz="3600" dirty="0" smtClean="0"/>
              <a:t> and </a:t>
            </a:r>
            <a:r>
              <a:rPr lang="en-US" sz="3600" dirty="0" err="1" smtClean="0"/>
              <a:t>docetaxel</a:t>
            </a:r>
            <a:r>
              <a:rPr lang="en-US" sz="3600" dirty="0" smtClean="0"/>
              <a:t> in the first-line treatment setting for women with metastatic TNBC. Overall response rates were similar in the overall group, but among the 43 women with a known </a:t>
            </a:r>
            <a:r>
              <a:rPr lang="en-US" sz="3600" i="1" dirty="0" smtClean="0"/>
              <a:t>BRCA1/2</a:t>
            </a:r>
            <a:r>
              <a:rPr lang="en-US" sz="3600" dirty="0" smtClean="0"/>
              <a:t> mutation, </a:t>
            </a:r>
            <a:r>
              <a:rPr lang="en-US" sz="3600" dirty="0" err="1" smtClean="0">
                <a:solidFill>
                  <a:srgbClr val="FF0000"/>
                </a:solidFill>
              </a:rPr>
              <a:t>carboplatin</a:t>
            </a:r>
            <a:r>
              <a:rPr lang="en-US" sz="3600" dirty="0" smtClean="0"/>
              <a:t> resulted in a higher </a:t>
            </a:r>
            <a:r>
              <a:rPr lang="en-US" sz="3600" dirty="0" smtClean="0">
                <a:solidFill>
                  <a:srgbClr val="FF0000"/>
                </a:solidFill>
              </a:rPr>
              <a:t>response rate </a:t>
            </a:r>
            <a:r>
              <a:rPr lang="en-US" sz="3600" dirty="0" smtClean="0"/>
              <a:t>(68 versus 33 percent; absolute difference 35 percent) and </a:t>
            </a:r>
            <a:r>
              <a:rPr lang="en-US" sz="3600" dirty="0" smtClean="0">
                <a:solidFill>
                  <a:srgbClr val="FF0000"/>
                </a:solidFill>
              </a:rPr>
              <a:t>PFS</a:t>
            </a:r>
            <a:r>
              <a:rPr lang="en-US" sz="3600" dirty="0" smtClean="0"/>
              <a:t> (6.8 versus 4.4 months; absolute difference 2.6 months).</a:t>
            </a:r>
          </a:p>
          <a:p>
            <a:r>
              <a:rPr lang="en-US" sz="3600" dirty="0" smtClean="0"/>
              <a:t>However, the trial had a crossover design, and </a:t>
            </a:r>
            <a:r>
              <a:rPr lang="en-US" sz="3600" dirty="0" smtClean="0">
                <a:solidFill>
                  <a:srgbClr val="FF0000"/>
                </a:solidFill>
              </a:rPr>
              <a:t>no statistically significant OS difference </a:t>
            </a:r>
            <a:r>
              <a:rPr lang="en-US" sz="3600" dirty="0" smtClean="0"/>
              <a:t>was seen (12.8 months, 95% CI 10.6-15.3; and 12 months, 95% CI 10.2-13) for those allocated </a:t>
            </a:r>
            <a:r>
              <a:rPr lang="en-US" sz="3600" dirty="0" err="1" smtClean="0"/>
              <a:t>carboplatin</a:t>
            </a:r>
            <a:r>
              <a:rPr lang="en-US" sz="3600" dirty="0" smtClean="0"/>
              <a:t> or </a:t>
            </a:r>
            <a:r>
              <a:rPr lang="en-US" sz="3600" dirty="0" err="1" smtClean="0"/>
              <a:t>docetaxel</a:t>
            </a:r>
            <a:r>
              <a:rPr lang="en-US" sz="3600" dirty="0" smtClean="0"/>
              <a:t>, respectively, suggesting that either agent may be administered first, without compromising outcomes.</a:t>
            </a:r>
          </a:p>
          <a:p>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0424270"/>
      </p:ext>
    </p:extLst>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3" name="Content Placeholder 2"/>
          <p:cNvSpPr>
            <a:spLocks noGrp="1"/>
          </p:cNvSpPr>
          <p:nvPr>
            <p:ph idx="1"/>
          </p:nvPr>
        </p:nvSpPr>
        <p:spPr>
          <a:xfrm>
            <a:off x="685800" y="365760"/>
            <a:ext cx="7772400" cy="4491990"/>
          </a:xfrm>
        </p:spPr>
        <p:txBody>
          <a:bodyPr>
            <a:normAutofit fontScale="77500" lnSpcReduction="20000"/>
          </a:bodyPr>
          <a:lstStyle/>
          <a:p>
            <a:pPr>
              <a:buNone/>
            </a:pPr>
            <a:r>
              <a:rPr lang="en-US" sz="3600" b="1" dirty="0" err="1" smtClean="0"/>
              <a:t>Sacituzumab</a:t>
            </a:r>
            <a:r>
              <a:rPr lang="en-US" sz="3600" b="1" dirty="0" smtClean="0"/>
              <a:t> </a:t>
            </a:r>
            <a:r>
              <a:rPr lang="en-US" sz="3600" b="1" dirty="0" err="1" smtClean="0"/>
              <a:t>govitecan</a:t>
            </a:r>
            <a:endParaRPr lang="en-US" sz="3600" b="1" dirty="0" smtClean="0"/>
          </a:p>
          <a:p>
            <a:endParaRPr lang="en-US" sz="3600" dirty="0" smtClean="0">
              <a:solidFill>
                <a:srgbClr val="FF0000"/>
              </a:solidFill>
            </a:endParaRPr>
          </a:p>
          <a:p>
            <a:r>
              <a:rPr lang="en-US" sz="3600" dirty="0" smtClean="0">
                <a:solidFill>
                  <a:srgbClr val="FF0000"/>
                </a:solidFill>
              </a:rPr>
              <a:t>Trop-2</a:t>
            </a:r>
            <a:r>
              <a:rPr lang="en-US" sz="3600" dirty="0" smtClean="0"/>
              <a:t> is expressed in the majority of TNBCs. </a:t>
            </a:r>
            <a:r>
              <a:rPr lang="en-US" sz="3600" dirty="0" err="1" smtClean="0"/>
              <a:t>Sacituzumab</a:t>
            </a:r>
            <a:r>
              <a:rPr lang="en-US" sz="3600" dirty="0" smtClean="0"/>
              <a:t> </a:t>
            </a:r>
            <a:r>
              <a:rPr lang="en-US" sz="3600" dirty="0" err="1" smtClean="0"/>
              <a:t>govitecan</a:t>
            </a:r>
            <a:r>
              <a:rPr lang="en-US" sz="3600" dirty="0" smtClean="0"/>
              <a:t> is an antibody-drug conjugate that targets Trop-2 for the selective delivery of </a:t>
            </a:r>
            <a:r>
              <a:rPr lang="en-US" sz="3600" dirty="0" smtClean="0">
                <a:solidFill>
                  <a:srgbClr val="FF0000"/>
                </a:solidFill>
              </a:rPr>
              <a:t>SN-38</a:t>
            </a:r>
            <a:r>
              <a:rPr lang="en-US" sz="3600" dirty="0" smtClean="0"/>
              <a:t>, the active metabolite of </a:t>
            </a:r>
            <a:r>
              <a:rPr lang="en-US" sz="3600" dirty="0" err="1" smtClean="0"/>
              <a:t>irinotecan</a:t>
            </a:r>
            <a:r>
              <a:rPr lang="en-US" sz="3600" dirty="0" smtClean="0"/>
              <a:t>. It is approved by the FDA for the treatment of adult patients with metastatic TNBC who have received </a:t>
            </a:r>
            <a:r>
              <a:rPr lang="en-US" sz="3600" u="sng" dirty="0" smtClean="0"/>
              <a:t>at least two prior therapies</a:t>
            </a:r>
            <a:r>
              <a:rPr lang="en-US" sz="3600" dirty="0" smtClean="0"/>
              <a:t> for metastatic disease.</a:t>
            </a:r>
          </a:p>
          <a:p>
            <a:r>
              <a:rPr lang="en-US" sz="3600" dirty="0" smtClean="0"/>
              <a:t>Severe </a:t>
            </a:r>
            <a:r>
              <a:rPr lang="en-US" sz="3600" u="sng" dirty="0" err="1" smtClean="0"/>
              <a:t>neutropenia</a:t>
            </a:r>
            <a:r>
              <a:rPr lang="en-US" sz="3600" dirty="0" smtClean="0"/>
              <a:t> and </a:t>
            </a:r>
            <a:r>
              <a:rPr lang="en-US" sz="3600" u="sng" dirty="0" smtClean="0"/>
              <a:t>diarrhea</a:t>
            </a:r>
            <a:r>
              <a:rPr lang="en-US" sz="3600" dirty="0" smtClean="0"/>
              <a:t> may occur with this agent, including cases of </a:t>
            </a:r>
            <a:r>
              <a:rPr lang="en-US" sz="3600" dirty="0" err="1" smtClean="0"/>
              <a:t>neutropenic</a:t>
            </a:r>
            <a:r>
              <a:rPr lang="en-US" sz="3600" dirty="0" smtClean="0"/>
              <a:t> colitis.</a:t>
            </a:r>
          </a:p>
          <a:p>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0424270"/>
      </p:ext>
    </p:extLst>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3" name="Content Placeholder 2"/>
          <p:cNvSpPr>
            <a:spLocks noGrp="1"/>
          </p:cNvSpPr>
          <p:nvPr>
            <p:ph idx="1"/>
          </p:nvPr>
        </p:nvSpPr>
        <p:spPr>
          <a:xfrm>
            <a:off x="685800" y="365760"/>
            <a:ext cx="7772400" cy="4491990"/>
          </a:xfrm>
        </p:spPr>
        <p:txBody>
          <a:bodyPr>
            <a:normAutofit/>
          </a:bodyPr>
          <a:lstStyle/>
          <a:p>
            <a:endParaRPr lang="en-US" sz="3600" dirty="0">
              <a:latin typeface="Arial" panose="020B0604020202020204" pitchFamily="34" charset="0"/>
              <a:cs typeface="Arial" panose="020B0604020202020204" pitchFamily="34" charset="0"/>
            </a:endParaRPr>
          </a:p>
        </p:txBody>
      </p:sp>
      <p:pic>
        <p:nvPicPr>
          <p:cNvPr id="1026" name="Picture 2" descr="D:\Documents and Settings\Morteza\Desktop\antibody–drug-conjugate-sacituzumab-govitecan-illustration.jpg"/>
          <p:cNvPicPr>
            <a:picLocks noChangeAspect="1" noChangeArrowheads="1"/>
          </p:cNvPicPr>
          <p:nvPr/>
        </p:nvPicPr>
        <p:blipFill>
          <a:blip r:embed="rId3"/>
          <a:srcRect/>
          <a:stretch>
            <a:fillRect/>
          </a:stretch>
        </p:blipFill>
        <p:spPr bwMode="auto">
          <a:xfrm>
            <a:off x="0" y="0"/>
            <a:ext cx="9144000" cy="5714999"/>
          </a:xfrm>
          <a:prstGeom prst="rect">
            <a:avLst/>
          </a:prstGeom>
          <a:noFill/>
        </p:spPr>
      </p:pic>
    </p:spTree>
    <p:extLst>
      <p:ext uri="{BB962C8B-B14F-4D97-AF65-F5344CB8AC3E}">
        <p14:creationId xmlns:p14="http://schemas.microsoft.com/office/powerpoint/2010/main" val="730424270"/>
      </p:ext>
    </p:extLst>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3" name="Content Placeholder 2"/>
          <p:cNvSpPr>
            <a:spLocks noGrp="1"/>
          </p:cNvSpPr>
          <p:nvPr>
            <p:ph idx="1"/>
          </p:nvPr>
        </p:nvSpPr>
        <p:spPr>
          <a:xfrm>
            <a:off x="685800" y="365760"/>
            <a:ext cx="7772400" cy="4491990"/>
          </a:xfrm>
        </p:spPr>
        <p:txBody>
          <a:bodyPr>
            <a:normAutofit fontScale="85000" lnSpcReduction="10000"/>
          </a:bodyPr>
          <a:lstStyle/>
          <a:p>
            <a:r>
              <a:rPr lang="en-US" sz="3600" dirty="0" smtClean="0"/>
              <a:t>In a single-arm trial of 108 patients with previously treated metastatic TNBC (median of three previous treatments), the objective response rate to </a:t>
            </a:r>
            <a:r>
              <a:rPr lang="en-US" sz="3600" dirty="0" err="1" smtClean="0"/>
              <a:t>sacituzumab</a:t>
            </a:r>
            <a:r>
              <a:rPr lang="en-US" sz="3600" dirty="0" smtClean="0"/>
              <a:t> </a:t>
            </a:r>
            <a:r>
              <a:rPr lang="en-US" sz="3600" dirty="0" err="1" smtClean="0"/>
              <a:t>govitecan</a:t>
            </a:r>
            <a:r>
              <a:rPr lang="en-US" sz="3600" dirty="0" smtClean="0"/>
              <a:t> was 34 percent, with a median PFS of 5.5 months, duration of response of 9.1 months, and OS of 13 months. Grade ≥3 adverse events included </a:t>
            </a:r>
            <a:r>
              <a:rPr lang="en-US" sz="3600" dirty="0" err="1" smtClean="0"/>
              <a:t>neutropenia</a:t>
            </a:r>
            <a:r>
              <a:rPr lang="en-US" sz="3600" dirty="0" smtClean="0"/>
              <a:t> (42 percent), </a:t>
            </a:r>
            <a:r>
              <a:rPr lang="en-US" sz="3600" dirty="0" err="1" smtClean="0"/>
              <a:t>leukopenia</a:t>
            </a:r>
            <a:r>
              <a:rPr lang="en-US" sz="3600" dirty="0" smtClean="0"/>
              <a:t> (11 percent), anemia (11 percent), and diarrhea (8 percent).</a:t>
            </a:r>
          </a:p>
          <a:p>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0424270"/>
      </p:ext>
    </p:extLst>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4" name="Title 3"/>
          <p:cNvSpPr>
            <a:spLocks noGrp="1"/>
          </p:cNvSpPr>
          <p:nvPr>
            <p:ph type="title"/>
          </p:nvPr>
        </p:nvSpPr>
        <p:spPr/>
        <p:txBody>
          <a:bodyPr>
            <a:normAutofit/>
          </a:bodyPr>
          <a:lstStyle/>
          <a:p>
            <a:r>
              <a:rPr lang="en-US" b="1" dirty="0" smtClean="0"/>
              <a:t>ASCENT study</a:t>
            </a:r>
            <a:endParaRPr lang="en-US" dirty="0"/>
          </a:p>
        </p:txBody>
      </p:sp>
      <p:sp>
        <p:nvSpPr>
          <p:cNvPr id="3" name="Content Placeholder 2"/>
          <p:cNvSpPr>
            <a:spLocks noGrp="1"/>
          </p:cNvSpPr>
          <p:nvPr>
            <p:ph idx="1"/>
          </p:nvPr>
        </p:nvSpPr>
        <p:spPr/>
        <p:txBody>
          <a:bodyPr>
            <a:normAutofit fontScale="70000" lnSpcReduction="20000"/>
          </a:bodyPr>
          <a:lstStyle/>
          <a:p>
            <a:r>
              <a:rPr lang="en-US" sz="3600" dirty="0" smtClean="0"/>
              <a:t>A randomized </a:t>
            </a:r>
            <a:r>
              <a:rPr lang="en-US" sz="3600" dirty="0"/>
              <a:t>phase 3 study of </a:t>
            </a:r>
            <a:r>
              <a:rPr lang="en-US" sz="3600" dirty="0" err="1"/>
              <a:t>sacituzumab</a:t>
            </a:r>
            <a:r>
              <a:rPr lang="en-US" sz="3600" dirty="0"/>
              <a:t> </a:t>
            </a:r>
            <a:r>
              <a:rPr lang="en-US" sz="3600" dirty="0" err="1"/>
              <a:t>govitecan</a:t>
            </a:r>
            <a:r>
              <a:rPr lang="en-US" sz="3600" dirty="0"/>
              <a:t> (</a:t>
            </a:r>
            <a:r>
              <a:rPr lang="en-US" sz="3600" i="1" dirty="0"/>
              <a:t>n </a:t>
            </a:r>
            <a:r>
              <a:rPr lang="en-US" sz="3600" dirty="0"/>
              <a:t>= 267) </a:t>
            </a:r>
            <a:r>
              <a:rPr lang="en-US" sz="3600" i="1" dirty="0" err="1"/>
              <a:t>vs</a:t>
            </a:r>
            <a:r>
              <a:rPr lang="en-US" sz="3600" i="1" dirty="0"/>
              <a:t> </a:t>
            </a:r>
            <a:r>
              <a:rPr lang="en-US" sz="3600" dirty="0"/>
              <a:t>treatment </a:t>
            </a:r>
            <a:r>
              <a:rPr lang="en-US" sz="3600" dirty="0" smtClean="0"/>
              <a:t>of physician’s </a:t>
            </a:r>
            <a:r>
              <a:rPr lang="en-US" sz="3600" dirty="0"/>
              <a:t>choice (</a:t>
            </a:r>
            <a:r>
              <a:rPr lang="en-US" sz="3600" i="1" dirty="0"/>
              <a:t>n </a:t>
            </a:r>
            <a:r>
              <a:rPr lang="en-US" sz="3600" dirty="0"/>
              <a:t>= 262) in </a:t>
            </a:r>
            <a:r>
              <a:rPr lang="en-US" sz="3600" dirty="0" smtClean="0"/>
              <a:t>patients </a:t>
            </a:r>
            <a:r>
              <a:rPr lang="en-US" sz="3600" dirty="0"/>
              <a:t>with previously treated </a:t>
            </a:r>
            <a:r>
              <a:rPr lang="en-US" sz="3600" dirty="0" smtClean="0"/>
              <a:t>metastatic TNBC</a:t>
            </a:r>
          </a:p>
          <a:p>
            <a:r>
              <a:rPr lang="en-US" sz="3600" dirty="0" smtClean="0"/>
              <a:t>Patients </a:t>
            </a:r>
            <a:r>
              <a:rPr lang="en-US" sz="3600" dirty="0"/>
              <a:t>had received at least 2 prior lines of treatment prior to enrolment.</a:t>
            </a:r>
          </a:p>
          <a:p>
            <a:endParaRPr lang="en-US" sz="3600" dirty="0" smtClean="0"/>
          </a:p>
          <a:p>
            <a:r>
              <a:rPr lang="en-US" sz="3600" dirty="0" smtClean="0"/>
              <a:t>The </a:t>
            </a:r>
            <a:r>
              <a:rPr lang="en-US" sz="3600" dirty="0"/>
              <a:t>primary outcome was investigator assessed PFS in the brain metastases </a:t>
            </a:r>
            <a:r>
              <a:rPr lang="en-US" sz="3600" dirty="0" smtClean="0"/>
              <a:t>free population</a:t>
            </a:r>
            <a:r>
              <a:rPr lang="en-US" sz="3600" dirty="0"/>
              <a:t>. </a:t>
            </a:r>
            <a:r>
              <a:rPr lang="en-US" sz="3600" dirty="0">
                <a:solidFill>
                  <a:srgbClr val="00B0F0"/>
                </a:solidFill>
              </a:rPr>
              <a:t>Progression free survival </a:t>
            </a:r>
            <a:r>
              <a:rPr lang="en-US" sz="3600" dirty="0"/>
              <a:t>was significantly prolonged in the </a:t>
            </a:r>
            <a:r>
              <a:rPr lang="en-US" sz="3600" dirty="0" smtClean="0"/>
              <a:t>investigation arm </a:t>
            </a:r>
            <a:r>
              <a:rPr lang="en-US" sz="3600" dirty="0"/>
              <a:t>with a PFS (5.6 </a:t>
            </a:r>
            <a:r>
              <a:rPr lang="en-US" sz="3600" dirty="0" err="1"/>
              <a:t>mo</a:t>
            </a:r>
            <a:r>
              <a:rPr lang="en-US" sz="3600" dirty="0"/>
              <a:t> </a:t>
            </a:r>
            <a:r>
              <a:rPr lang="en-US" sz="3600" i="1" dirty="0" err="1"/>
              <a:t>vs</a:t>
            </a:r>
            <a:r>
              <a:rPr lang="en-US" sz="3600" i="1" dirty="0"/>
              <a:t> </a:t>
            </a:r>
            <a:r>
              <a:rPr lang="en-US" sz="3600" dirty="0"/>
              <a:t>1.7 </a:t>
            </a:r>
            <a:r>
              <a:rPr lang="en-US" sz="3600" dirty="0" err="1"/>
              <a:t>mo</a:t>
            </a:r>
            <a:r>
              <a:rPr lang="en-US" sz="3600" dirty="0"/>
              <a:t>, HR 0.41, </a:t>
            </a:r>
            <a:r>
              <a:rPr lang="en-US" sz="3600" i="1" dirty="0"/>
              <a:t>P </a:t>
            </a:r>
            <a:r>
              <a:rPr lang="en-US" sz="3600" dirty="0"/>
              <a:t>&lt; 0.0001</a:t>
            </a:r>
            <a:r>
              <a:rPr lang="en-US" sz="3600" dirty="0" smtClean="0"/>
              <a:t>).</a:t>
            </a:r>
          </a:p>
        </p:txBody>
      </p:sp>
    </p:spTree>
    <p:extLst>
      <p:ext uri="{BB962C8B-B14F-4D97-AF65-F5344CB8AC3E}">
        <p14:creationId xmlns:p14="http://schemas.microsoft.com/office/powerpoint/2010/main" val="4158897259"/>
      </p:ext>
    </p:extLst>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4" name="Title 3"/>
          <p:cNvSpPr>
            <a:spLocks noGrp="1"/>
          </p:cNvSpPr>
          <p:nvPr>
            <p:ph type="title"/>
          </p:nvPr>
        </p:nvSpPr>
        <p:spPr/>
        <p:txBody>
          <a:bodyPr>
            <a:normAutofit/>
          </a:bodyPr>
          <a:lstStyle/>
          <a:p>
            <a:r>
              <a:rPr lang="en-US" b="1" dirty="0" smtClean="0"/>
              <a:t>ASCENT study</a:t>
            </a:r>
            <a:endParaRPr lang="en-US" dirty="0"/>
          </a:p>
        </p:txBody>
      </p:sp>
      <p:sp>
        <p:nvSpPr>
          <p:cNvPr id="3" name="Content Placeholder 2"/>
          <p:cNvSpPr>
            <a:spLocks noGrp="1"/>
          </p:cNvSpPr>
          <p:nvPr>
            <p:ph idx="1"/>
          </p:nvPr>
        </p:nvSpPr>
        <p:spPr/>
        <p:txBody>
          <a:bodyPr>
            <a:normAutofit fontScale="92500" lnSpcReduction="20000"/>
          </a:bodyPr>
          <a:lstStyle/>
          <a:p>
            <a:r>
              <a:rPr lang="en-US" sz="3600" dirty="0" smtClean="0">
                <a:solidFill>
                  <a:srgbClr val="00B0F0"/>
                </a:solidFill>
              </a:rPr>
              <a:t>Median </a:t>
            </a:r>
            <a:r>
              <a:rPr lang="en-US" sz="3600" dirty="0">
                <a:solidFill>
                  <a:srgbClr val="00B0F0"/>
                </a:solidFill>
              </a:rPr>
              <a:t>OS </a:t>
            </a:r>
            <a:r>
              <a:rPr lang="en-US" sz="3600" dirty="0"/>
              <a:t>was </a:t>
            </a:r>
            <a:r>
              <a:rPr lang="en-US" sz="3600" dirty="0" smtClean="0"/>
              <a:t>significantly prolonged </a:t>
            </a:r>
            <a:r>
              <a:rPr lang="en-US" sz="3600" dirty="0"/>
              <a:t>with SG (12.1 mo </a:t>
            </a:r>
            <a:r>
              <a:rPr lang="en-US" sz="3600" i="1" dirty="0" err="1"/>
              <a:t>vs</a:t>
            </a:r>
            <a:r>
              <a:rPr lang="en-US" sz="3600" i="1" dirty="0"/>
              <a:t> </a:t>
            </a:r>
            <a:r>
              <a:rPr lang="en-US" sz="3600" dirty="0"/>
              <a:t>6.7 mo, HR 0.48, </a:t>
            </a:r>
            <a:r>
              <a:rPr lang="en-US" sz="3600" i="1" dirty="0"/>
              <a:t>P </a:t>
            </a:r>
            <a:r>
              <a:rPr lang="en-US" sz="3600" dirty="0"/>
              <a:t>&lt; 0.0001</a:t>
            </a:r>
            <a:r>
              <a:rPr lang="en-US" sz="3600" dirty="0" smtClean="0"/>
              <a:t>).</a:t>
            </a:r>
          </a:p>
          <a:p>
            <a:r>
              <a:rPr lang="en-US" sz="3600" dirty="0" smtClean="0"/>
              <a:t>The </a:t>
            </a:r>
            <a:r>
              <a:rPr lang="en-US" sz="3600" dirty="0"/>
              <a:t>most common grade </a:t>
            </a:r>
            <a:r>
              <a:rPr lang="en-US" sz="3600" dirty="0" smtClean="0"/>
              <a:t>3 or </a:t>
            </a:r>
            <a:r>
              <a:rPr lang="en-US" sz="3600" dirty="0"/>
              <a:t>4 adverse events with SG were </a:t>
            </a:r>
            <a:r>
              <a:rPr lang="en-US" sz="3600" dirty="0" err="1"/>
              <a:t>diarrhoea</a:t>
            </a:r>
            <a:r>
              <a:rPr lang="en-US" sz="3600" dirty="0"/>
              <a:t> (10%), </a:t>
            </a:r>
            <a:r>
              <a:rPr lang="en-US" sz="3600" dirty="0" err="1"/>
              <a:t>anaemia</a:t>
            </a:r>
            <a:r>
              <a:rPr lang="en-US" sz="3600" dirty="0"/>
              <a:t> (8%) and </a:t>
            </a:r>
            <a:r>
              <a:rPr lang="en-US" sz="3600" dirty="0" smtClean="0"/>
              <a:t>leukopenia (10%).</a:t>
            </a:r>
          </a:p>
          <a:p>
            <a:r>
              <a:rPr lang="en-US" sz="3600" dirty="0" smtClean="0"/>
              <a:t>Only </a:t>
            </a:r>
            <a:r>
              <a:rPr lang="en-US" sz="3600" dirty="0"/>
              <a:t>4.7% of patients discontinued the drug due to toxicity and there was </a:t>
            </a:r>
            <a:r>
              <a:rPr lang="en-US" sz="3600" dirty="0" smtClean="0"/>
              <a:t>no treatment </a:t>
            </a:r>
            <a:r>
              <a:rPr lang="en-US" sz="3600" dirty="0"/>
              <a:t>related deaths.</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4248590"/>
      </p:ext>
    </p:extLst>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4" name="Title 3"/>
          <p:cNvSpPr>
            <a:spLocks noGrp="1"/>
          </p:cNvSpPr>
          <p:nvPr>
            <p:ph type="title"/>
          </p:nvPr>
        </p:nvSpPr>
        <p:spPr/>
        <p:txBody>
          <a:bodyPr>
            <a:normAutofit fontScale="90000"/>
          </a:bodyPr>
          <a:lstStyle/>
          <a:p>
            <a:r>
              <a:rPr lang="en-US" b="1" dirty="0" err="1" smtClean="0"/>
              <a:t>Pembrolizumab</a:t>
            </a:r>
            <a:r>
              <a:rPr lang="en-US" b="1" dirty="0" smtClean="0"/>
              <a:t> for tumors with high TMB or MSI-H/</a:t>
            </a:r>
            <a:r>
              <a:rPr lang="en-US" b="1" dirty="0" err="1" smtClean="0"/>
              <a:t>dMMR</a:t>
            </a:r>
            <a:r>
              <a:rPr lang="en-US" b="1" dirty="0" smtClean="0"/>
              <a:t> tumors</a:t>
            </a:r>
            <a:endParaRPr lang="en-US" dirty="0"/>
          </a:p>
        </p:txBody>
      </p:sp>
      <p:sp>
        <p:nvSpPr>
          <p:cNvPr id="3" name="Content Placeholder 2"/>
          <p:cNvSpPr>
            <a:spLocks noGrp="1"/>
          </p:cNvSpPr>
          <p:nvPr>
            <p:ph idx="1"/>
          </p:nvPr>
        </p:nvSpPr>
        <p:spPr/>
        <p:txBody>
          <a:bodyPr>
            <a:normAutofit fontScale="77500" lnSpcReduction="20000"/>
          </a:bodyPr>
          <a:lstStyle/>
          <a:p>
            <a:endParaRPr lang="en-US" sz="3600" dirty="0" smtClean="0"/>
          </a:p>
          <a:p>
            <a:r>
              <a:rPr lang="en-US" sz="3600" dirty="0" smtClean="0"/>
              <a:t>The immune checkpoint inhibitor </a:t>
            </a:r>
            <a:r>
              <a:rPr lang="en-US" sz="3600" dirty="0" err="1" smtClean="0"/>
              <a:t>pembrolizumab</a:t>
            </a:r>
            <a:r>
              <a:rPr lang="en-US" sz="3600" dirty="0" smtClean="0"/>
              <a:t> is approved by the FDA for the treatment of </a:t>
            </a:r>
            <a:r>
              <a:rPr lang="en-US" sz="3600" dirty="0" err="1" smtClean="0"/>
              <a:t>unresectable</a:t>
            </a:r>
            <a:r>
              <a:rPr lang="en-US" sz="3600" dirty="0" smtClean="0"/>
              <a:t> or metastatic, microsatellite instability-high (MSI-H) or mismatch repair-deficient (</a:t>
            </a:r>
            <a:r>
              <a:rPr lang="en-US" sz="3600" dirty="0" err="1" smtClean="0"/>
              <a:t>dMMR</a:t>
            </a:r>
            <a:r>
              <a:rPr lang="en-US" sz="3600" dirty="0" smtClean="0"/>
              <a:t>) solid tumors, as well as tumors with high tumor mutational burden (</a:t>
            </a:r>
            <a:r>
              <a:rPr lang="en-US" sz="3600" dirty="0" smtClean="0">
                <a:solidFill>
                  <a:srgbClr val="00B0F0"/>
                </a:solidFill>
              </a:rPr>
              <a:t>TMB;≥10 mutations/</a:t>
            </a:r>
            <a:r>
              <a:rPr lang="en-US" sz="3600" dirty="0" err="1" smtClean="0">
                <a:solidFill>
                  <a:srgbClr val="00B0F0"/>
                </a:solidFill>
              </a:rPr>
              <a:t>megabase</a:t>
            </a:r>
            <a:r>
              <a:rPr lang="en-US" sz="3600" dirty="0" smtClean="0"/>
              <a:t>), that have progressed following prior treatment and that have no satisfactory alternative treatment options.</a:t>
            </a:r>
          </a:p>
        </p:txBody>
      </p:sp>
    </p:spTree>
    <p:extLst>
      <p:ext uri="{BB962C8B-B14F-4D97-AF65-F5344CB8AC3E}">
        <p14:creationId xmlns:p14="http://schemas.microsoft.com/office/powerpoint/2010/main" val="730424270"/>
      </p:ext>
    </p:extLst>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3" name="Content Placeholder 2"/>
          <p:cNvSpPr>
            <a:spLocks noGrp="1"/>
          </p:cNvSpPr>
          <p:nvPr>
            <p:ph idx="1"/>
          </p:nvPr>
        </p:nvSpPr>
        <p:spPr>
          <a:xfrm>
            <a:off x="685800" y="365760"/>
            <a:ext cx="7772400" cy="4491990"/>
          </a:xfrm>
        </p:spPr>
        <p:txBody>
          <a:bodyPr>
            <a:normAutofit/>
          </a:bodyPr>
          <a:lstStyle/>
          <a:p>
            <a:r>
              <a:rPr lang="en-US" sz="3600" dirty="0" smtClean="0"/>
              <a:t>The trials supporting the approval of </a:t>
            </a:r>
            <a:r>
              <a:rPr lang="en-US" sz="3600" dirty="0" err="1" smtClean="0"/>
              <a:t>pembrolizumab</a:t>
            </a:r>
            <a:r>
              <a:rPr lang="en-US" sz="3600" dirty="0" smtClean="0"/>
              <a:t> for these indications did not include breast cancer patients, but efficacy was demonstrated in other cancer types, including cervical, endometrial, and ovarian cancer.</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0424270"/>
      </p:ext>
    </p:extLst>
  </p:cSld>
  <p:clrMapOvr>
    <a:masterClrMapping/>
  </p:clrMapOvr>
  <p:transition>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4" name="Title 3"/>
          <p:cNvSpPr>
            <a:spLocks noGrp="1"/>
          </p:cNvSpPr>
          <p:nvPr>
            <p:ph type="title"/>
          </p:nvPr>
        </p:nvSpPr>
        <p:spPr/>
        <p:txBody>
          <a:bodyPr>
            <a:normAutofit/>
          </a:bodyPr>
          <a:lstStyle/>
          <a:p>
            <a:r>
              <a:rPr lang="en-US" b="1" dirty="0" smtClean="0"/>
              <a:t>INVESTIGATIONAL OPTIONS</a:t>
            </a:r>
            <a:endParaRPr lang="en-US" dirty="0"/>
          </a:p>
        </p:txBody>
      </p:sp>
      <p:sp>
        <p:nvSpPr>
          <p:cNvPr id="3" name="Content Placeholder 2"/>
          <p:cNvSpPr>
            <a:spLocks noGrp="1"/>
          </p:cNvSpPr>
          <p:nvPr>
            <p:ph idx="1"/>
          </p:nvPr>
        </p:nvSpPr>
        <p:spPr/>
        <p:txBody>
          <a:bodyPr>
            <a:normAutofit/>
          </a:bodyPr>
          <a:lstStyle/>
          <a:p>
            <a:r>
              <a:rPr lang="en-US" sz="3600" dirty="0" smtClean="0"/>
              <a:t>Several promising treatment options are under active clinical investigation but should not be used at this time outside of a clinical trial.</a:t>
            </a:r>
          </a:p>
          <a:p>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0424270"/>
      </p:ext>
    </p:extLst>
  </p:cSld>
  <p:clrMapOvr>
    <a:masterClrMapping/>
  </p:clrMapOvr>
  <p:transition>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4" name="Title 3"/>
          <p:cNvSpPr>
            <a:spLocks noGrp="1"/>
          </p:cNvSpPr>
          <p:nvPr>
            <p:ph type="title"/>
          </p:nvPr>
        </p:nvSpPr>
        <p:spPr/>
        <p:txBody>
          <a:bodyPr>
            <a:noAutofit/>
          </a:bodyPr>
          <a:lstStyle/>
          <a:p>
            <a:r>
              <a:rPr lang="en-US" sz="3200" b="1" dirty="0" smtClean="0"/>
              <a:t>Epidermal growth factor receptor inhibitors</a:t>
            </a:r>
            <a:endParaRPr lang="en-US" sz="3200" dirty="0"/>
          </a:p>
        </p:txBody>
      </p:sp>
      <p:sp>
        <p:nvSpPr>
          <p:cNvPr id="3" name="Content Placeholder 2"/>
          <p:cNvSpPr>
            <a:spLocks noGrp="1"/>
          </p:cNvSpPr>
          <p:nvPr>
            <p:ph idx="1"/>
          </p:nvPr>
        </p:nvSpPr>
        <p:spPr/>
        <p:txBody>
          <a:bodyPr>
            <a:normAutofit fontScale="70000" lnSpcReduction="20000"/>
          </a:bodyPr>
          <a:lstStyle/>
          <a:p>
            <a:r>
              <a:rPr lang="en-US" sz="3600" dirty="0" smtClean="0"/>
              <a:t>The epidermal growth factor receptor (EGFR/HER1) is perhaps the most well-known protein </a:t>
            </a:r>
            <a:r>
              <a:rPr lang="en-US" sz="3600" dirty="0" err="1" smtClean="0"/>
              <a:t>overexpressed</a:t>
            </a:r>
            <a:r>
              <a:rPr lang="en-US" sz="3600" dirty="0" smtClean="0"/>
              <a:t> among TNBC for which several monoclonal antibodies and small-molecule inhibitors exist. To date, </a:t>
            </a:r>
            <a:r>
              <a:rPr lang="en-US" sz="3600" dirty="0" smtClean="0">
                <a:solidFill>
                  <a:srgbClr val="FF0000"/>
                </a:solidFill>
              </a:rPr>
              <a:t>three phase II clinical trials</a:t>
            </a:r>
            <a:r>
              <a:rPr lang="en-US" sz="3600" dirty="0" smtClean="0"/>
              <a:t> have evaluated the efficacy of </a:t>
            </a:r>
            <a:r>
              <a:rPr lang="en-US" sz="3600" dirty="0" err="1" smtClean="0">
                <a:solidFill>
                  <a:srgbClr val="FF0000"/>
                </a:solidFill>
              </a:rPr>
              <a:t>cetuximab</a:t>
            </a:r>
            <a:r>
              <a:rPr lang="en-US" sz="3600" dirty="0" smtClean="0"/>
              <a:t>, an anti-EGFR monoclonal antibody, in combination with chemotherapy in advanced TNBC and have shown it has </a:t>
            </a:r>
            <a:r>
              <a:rPr lang="en-US" sz="3600" dirty="0" smtClean="0">
                <a:solidFill>
                  <a:srgbClr val="FF0000"/>
                </a:solidFill>
              </a:rPr>
              <a:t>only modest activity</a:t>
            </a:r>
            <a:r>
              <a:rPr lang="en-US" sz="3600" dirty="0" smtClean="0"/>
              <a:t>.</a:t>
            </a:r>
          </a:p>
          <a:p>
            <a:r>
              <a:rPr lang="en-US" sz="3600" dirty="0" smtClean="0"/>
              <a:t>Similarly, trials of EGFR inhibitors have not shown clinical impact in TNBC. These are not recommended for treatment of TNBC.</a:t>
            </a:r>
          </a:p>
          <a:p>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0424270"/>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4" name="Title 3"/>
          <p:cNvSpPr>
            <a:spLocks noGrp="1"/>
          </p:cNvSpPr>
          <p:nvPr>
            <p:ph type="title"/>
          </p:nvPr>
        </p:nvSpPr>
        <p:spPr/>
        <p:txBody>
          <a:bodyPr>
            <a:normAutofit fontScale="90000"/>
          </a:bodyPr>
          <a:lstStyle/>
          <a:p>
            <a:r>
              <a:rPr lang="en-US" dirty="0" smtClean="0">
                <a:solidFill>
                  <a:srgbClr val="FF0000"/>
                </a:solidFill>
              </a:rPr>
              <a:t>Risk factors associated with the diagnosis of TNBC</a:t>
            </a:r>
            <a:endParaRPr lang="en-US" dirty="0">
              <a:solidFill>
                <a:srgbClr val="FF0000"/>
              </a:solidFill>
            </a:endParaRPr>
          </a:p>
        </p:txBody>
      </p:sp>
      <p:sp>
        <p:nvSpPr>
          <p:cNvPr id="5" name="Content Placeholder 4"/>
          <p:cNvSpPr>
            <a:spLocks noGrp="1"/>
          </p:cNvSpPr>
          <p:nvPr>
            <p:ph idx="1"/>
          </p:nvPr>
        </p:nvSpPr>
        <p:spPr/>
        <p:txBody>
          <a:bodyPr>
            <a:normAutofit/>
          </a:bodyPr>
          <a:lstStyle/>
          <a:p>
            <a:pPr>
              <a:buNone/>
            </a:pPr>
            <a:endParaRPr lang="en-US" b="1" dirty="0" smtClean="0"/>
          </a:p>
          <a:p>
            <a:pPr>
              <a:buNone/>
            </a:pPr>
            <a:r>
              <a:rPr lang="en-US" b="1" dirty="0" smtClean="0"/>
              <a:t>Positive </a:t>
            </a:r>
            <a:r>
              <a:rPr lang="en-US" b="1" i="1" dirty="0" smtClean="0"/>
              <a:t>BRCA</a:t>
            </a:r>
            <a:r>
              <a:rPr lang="en-US" b="1" dirty="0" smtClean="0"/>
              <a:t> mutation status</a:t>
            </a:r>
          </a:p>
          <a:p>
            <a:r>
              <a:rPr lang="en-US" dirty="0" smtClean="0"/>
              <a:t>Up to </a:t>
            </a:r>
            <a:r>
              <a:rPr lang="en-US" dirty="0" smtClean="0">
                <a:solidFill>
                  <a:srgbClr val="00B0F0"/>
                </a:solidFill>
              </a:rPr>
              <a:t>20 percent </a:t>
            </a:r>
            <a:r>
              <a:rPr lang="en-US" dirty="0" smtClean="0"/>
              <a:t>of patients with TNBC harbor a breast cancer susceptibility gene (</a:t>
            </a:r>
            <a:r>
              <a:rPr lang="en-US" i="1" dirty="0" smtClean="0"/>
              <a:t>BRCA</a:t>
            </a:r>
            <a:r>
              <a:rPr lang="en-US" dirty="0" smtClean="0"/>
              <a:t>) mutation, particularly in </a:t>
            </a:r>
            <a:r>
              <a:rPr lang="en-US" i="1" dirty="0" smtClean="0"/>
              <a:t>BRCA1</a:t>
            </a:r>
            <a:r>
              <a:rPr lang="en-US" dirty="0" smtClean="0"/>
              <a:t>.</a:t>
            </a:r>
          </a:p>
        </p:txBody>
      </p:sp>
    </p:spTree>
    <p:extLst>
      <p:ext uri="{BB962C8B-B14F-4D97-AF65-F5344CB8AC3E}">
        <p14:creationId xmlns:p14="http://schemas.microsoft.com/office/powerpoint/2010/main" val="730424270"/>
      </p:ext>
    </p:extLst>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4" name="Title 3"/>
          <p:cNvSpPr>
            <a:spLocks noGrp="1"/>
          </p:cNvSpPr>
          <p:nvPr>
            <p:ph type="title"/>
          </p:nvPr>
        </p:nvSpPr>
        <p:spPr/>
        <p:txBody>
          <a:bodyPr>
            <a:normAutofit/>
          </a:bodyPr>
          <a:lstStyle/>
          <a:p>
            <a:r>
              <a:rPr lang="en-US" b="1" dirty="0" smtClean="0"/>
              <a:t>Androgen receptor inhibitor</a:t>
            </a:r>
            <a:endParaRPr lang="en-US" dirty="0"/>
          </a:p>
        </p:txBody>
      </p:sp>
      <p:sp>
        <p:nvSpPr>
          <p:cNvPr id="3" name="Content Placeholder 2"/>
          <p:cNvSpPr>
            <a:spLocks noGrp="1"/>
          </p:cNvSpPr>
          <p:nvPr>
            <p:ph idx="1"/>
          </p:nvPr>
        </p:nvSpPr>
        <p:spPr/>
        <p:txBody>
          <a:bodyPr>
            <a:normAutofit fontScale="77500" lnSpcReduction="20000"/>
          </a:bodyPr>
          <a:lstStyle/>
          <a:p>
            <a:r>
              <a:rPr lang="en-US" sz="3600" dirty="0" smtClean="0"/>
              <a:t>The androgen receptor (AR) is expressed in both normal and malignant breast tissue. While </a:t>
            </a:r>
            <a:r>
              <a:rPr lang="en-US" sz="3600" dirty="0" smtClean="0">
                <a:solidFill>
                  <a:srgbClr val="00B0F0"/>
                </a:solidFill>
              </a:rPr>
              <a:t>luminal, hormone receptor-positive</a:t>
            </a:r>
            <a:r>
              <a:rPr lang="en-US" sz="3600" dirty="0" smtClean="0"/>
              <a:t> breast cancers </a:t>
            </a:r>
            <a:r>
              <a:rPr lang="en-US" sz="3600" dirty="0" smtClean="0">
                <a:solidFill>
                  <a:srgbClr val="00B0F0"/>
                </a:solidFill>
              </a:rPr>
              <a:t>more commonly</a:t>
            </a:r>
            <a:r>
              <a:rPr lang="en-US" sz="3600" dirty="0" smtClean="0"/>
              <a:t> express AR (91 percent), TNBC expresses AR approximately 30 percent of the time. </a:t>
            </a:r>
          </a:p>
          <a:p>
            <a:endParaRPr lang="en-US" sz="3600" dirty="0" smtClean="0"/>
          </a:p>
          <a:p>
            <a:r>
              <a:rPr lang="en-US" sz="3600" dirty="0" smtClean="0"/>
              <a:t>Interestingly, prognosis for those with AR-positive TNBC has been shown to be </a:t>
            </a:r>
            <a:r>
              <a:rPr lang="en-US" sz="3600" dirty="0" smtClean="0">
                <a:solidFill>
                  <a:srgbClr val="00B0F0"/>
                </a:solidFill>
              </a:rPr>
              <a:t>more favorable </a:t>
            </a:r>
            <a:r>
              <a:rPr lang="en-US" sz="3600" dirty="0" smtClean="0"/>
              <a:t>than those with non-AR-positive TNBC.</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0424270"/>
      </p:ext>
    </p:extLst>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4" name="Title 3"/>
          <p:cNvSpPr>
            <a:spLocks noGrp="1"/>
          </p:cNvSpPr>
          <p:nvPr>
            <p:ph type="title"/>
          </p:nvPr>
        </p:nvSpPr>
        <p:spPr/>
        <p:txBody>
          <a:bodyPr>
            <a:normAutofit/>
          </a:bodyPr>
          <a:lstStyle/>
          <a:p>
            <a:r>
              <a:rPr lang="en-US" b="1" dirty="0" smtClean="0"/>
              <a:t>Androgen receptor inhibitor</a:t>
            </a:r>
            <a:endParaRPr lang="en-US" dirty="0"/>
          </a:p>
        </p:txBody>
      </p:sp>
      <p:sp>
        <p:nvSpPr>
          <p:cNvPr id="3" name="Content Placeholder 2"/>
          <p:cNvSpPr>
            <a:spLocks noGrp="1"/>
          </p:cNvSpPr>
          <p:nvPr>
            <p:ph idx="1"/>
          </p:nvPr>
        </p:nvSpPr>
        <p:spPr/>
        <p:txBody>
          <a:bodyPr>
            <a:normAutofit/>
          </a:bodyPr>
          <a:lstStyle/>
          <a:p>
            <a:r>
              <a:rPr lang="en-US" sz="3600" dirty="0" smtClean="0"/>
              <a:t>One study reported six-month clinical benefit rate (CBR) of 19 percent (95% CI 7-39 percent) for the AR antagonist </a:t>
            </a:r>
            <a:r>
              <a:rPr lang="en-US" sz="3600" dirty="0" err="1" smtClean="0">
                <a:solidFill>
                  <a:srgbClr val="00B0F0"/>
                </a:solidFill>
              </a:rPr>
              <a:t>bicalutamide</a:t>
            </a:r>
            <a:r>
              <a:rPr lang="en-US" sz="3600" dirty="0" smtClean="0"/>
              <a:t> among 50 patients (12 percent of 424 screened) with metastatic AR-positive TNBC.</a:t>
            </a:r>
          </a:p>
        </p:txBody>
      </p:sp>
    </p:spTree>
    <p:extLst>
      <p:ext uri="{BB962C8B-B14F-4D97-AF65-F5344CB8AC3E}">
        <p14:creationId xmlns:p14="http://schemas.microsoft.com/office/powerpoint/2010/main" val="730424270"/>
      </p:ext>
    </p:extLst>
  </p:cSld>
  <p:clrMapOvr>
    <a:masterClrMapping/>
  </p:clrMapOvr>
  <p:transition>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4" name="Title 3"/>
          <p:cNvSpPr>
            <a:spLocks noGrp="1"/>
          </p:cNvSpPr>
          <p:nvPr>
            <p:ph type="title"/>
          </p:nvPr>
        </p:nvSpPr>
        <p:spPr/>
        <p:txBody>
          <a:bodyPr>
            <a:normAutofit/>
          </a:bodyPr>
          <a:lstStyle/>
          <a:p>
            <a:r>
              <a:rPr lang="en-US" b="1" dirty="0" smtClean="0"/>
              <a:t>Androgen receptor inhibitor</a:t>
            </a:r>
            <a:endParaRPr lang="en-US" dirty="0"/>
          </a:p>
        </p:txBody>
      </p:sp>
      <p:sp>
        <p:nvSpPr>
          <p:cNvPr id="3" name="Content Placeholder 2"/>
          <p:cNvSpPr>
            <a:spLocks noGrp="1"/>
          </p:cNvSpPr>
          <p:nvPr>
            <p:ph idx="1"/>
          </p:nvPr>
        </p:nvSpPr>
        <p:spPr/>
        <p:txBody>
          <a:bodyPr>
            <a:normAutofit fontScale="92500" lnSpcReduction="20000"/>
          </a:bodyPr>
          <a:lstStyle/>
          <a:p>
            <a:r>
              <a:rPr lang="en-US" sz="3600" dirty="0" smtClean="0"/>
              <a:t>The potent AR inhibitor </a:t>
            </a:r>
            <a:r>
              <a:rPr lang="en-US" sz="3600" dirty="0" err="1" smtClean="0">
                <a:solidFill>
                  <a:srgbClr val="00B0F0"/>
                </a:solidFill>
              </a:rPr>
              <a:t>enzalutamide</a:t>
            </a:r>
            <a:r>
              <a:rPr lang="en-US" sz="3600" dirty="0" smtClean="0"/>
              <a:t> was evaluated among 118 patients with AR-positive metastatic TNBC (55 percent of 404 screened). Two complete responses and five partial responses were observed. CBR at 16 weeks was 35 percent (95% CI 24-46), and was 39 percent (95% CI 27-53) among those whose tumors expressed an AR-driven gene signature.</a:t>
            </a:r>
            <a:endParaRPr lang="en-US" sz="3600" dirty="0" smtClean="0">
              <a:latin typeface="Arial" panose="020B0604020202020204" pitchFamily="34" charset="0"/>
              <a:cs typeface="Arial" panose="020B0604020202020204" pitchFamily="34" charset="0"/>
            </a:endParaRPr>
          </a:p>
          <a:p>
            <a:endParaRPr lang="en-US" sz="3600" dirty="0" smtClean="0"/>
          </a:p>
        </p:txBody>
      </p:sp>
    </p:spTree>
    <p:extLst>
      <p:ext uri="{BB962C8B-B14F-4D97-AF65-F5344CB8AC3E}">
        <p14:creationId xmlns:p14="http://schemas.microsoft.com/office/powerpoint/2010/main" val="730424270"/>
      </p:ext>
    </p:extLst>
  </p:cSld>
  <p:clrMapOvr>
    <a:masterClrMapping/>
  </p:clrMapOvr>
  <p:transition>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4" name="Title 3"/>
          <p:cNvSpPr>
            <a:spLocks noGrp="1"/>
          </p:cNvSpPr>
          <p:nvPr>
            <p:ph type="title"/>
          </p:nvPr>
        </p:nvSpPr>
        <p:spPr/>
        <p:txBody>
          <a:bodyPr>
            <a:normAutofit/>
          </a:bodyPr>
          <a:lstStyle/>
          <a:p>
            <a:r>
              <a:rPr lang="en-US" b="1" dirty="0" smtClean="0"/>
              <a:t>Angiogenesis inhibitor</a:t>
            </a:r>
            <a:endParaRPr lang="en-US" dirty="0"/>
          </a:p>
        </p:txBody>
      </p:sp>
      <p:sp>
        <p:nvSpPr>
          <p:cNvPr id="3" name="Content Placeholder 2"/>
          <p:cNvSpPr>
            <a:spLocks noGrp="1"/>
          </p:cNvSpPr>
          <p:nvPr>
            <p:ph idx="1"/>
          </p:nvPr>
        </p:nvSpPr>
        <p:spPr/>
        <p:txBody>
          <a:bodyPr>
            <a:normAutofit fontScale="70000" lnSpcReduction="20000"/>
          </a:bodyPr>
          <a:lstStyle/>
          <a:p>
            <a:r>
              <a:rPr lang="en-US" sz="3600" dirty="0" smtClean="0"/>
              <a:t>To date, prospective studies </a:t>
            </a:r>
            <a:r>
              <a:rPr lang="en-US" sz="3600" u="sng" dirty="0" smtClean="0"/>
              <a:t>have not shown</a:t>
            </a:r>
            <a:r>
              <a:rPr lang="en-US" sz="3600" dirty="0" smtClean="0"/>
              <a:t> that incorporation of angiogenesis inhibitors has an impact on overall survival (OS) for women with TNBC.</a:t>
            </a:r>
          </a:p>
          <a:p>
            <a:endParaRPr lang="en-US" sz="3600" dirty="0" smtClean="0"/>
          </a:p>
          <a:p>
            <a:r>
              <a:rPr lang="en-US" sz="3600" dirty="0" smtClean="0"/>
              <a:t>Of agents in this class, </a:t>
            </a:r>
            <a:r>
              <a:rPr lang="en-US" sz="3600" dirty="0" err="1" smtClean="0"/>
              <a:t>bevacizumab</a:t>
            </a:r>
            <a:r>
              <a:rPr lang="en-US" sz="3600" dirty="0" smtClean="0"/>
              <a:t> has been the most widely studied. Unfortunately, data consistently show that while incorporation of </a:t>
            </a:r>
            <a:r>
              <a:rPr lang="en-US" sz="3600" dirty="0" err="1" smtClean="0">
                <a:solidFill>
                  <a:srgbClr val="FF0000"/>
                </a:solidFill>
              </a:rPr>
              <a:t>bevacizumab</a:t>
            </a:r>
            <a:r>
              <a:rPr lang="en-US" sz="3600" dirty="0" smtClean="0"/>
              <a:t> can improve PFS, there is virtually </a:t>
            </a:r>
            <a:r>
              <a:rPr lang="en-US" sz="3600" dirty="0" smtClean="0">
                <a:solidFill>
                  <a:srgbClr val="FF0000"/>
                </a:solidFill>
              </a:rPr>
              <a:t>no impact on OS</a:t>
            </a:r>
            <a:r>
              <a:rPr lang="en-US" sz="3600" dirty="0" smtClean="0"/>
              <a:t>. This appears to be true even for patients with TNBC when </a:t>
            </a:r>
            <a:r>
              <a:rPr lang="en-US" sz="3600" dirty="0" err="1" smtClean="0"/>
              <a:t>bevacizumab</a:t>
            </a:r>
            <a:r>
              <a:rPr lang="en-US" sz="3600" dirty="0" smtClean="0"/>
              <a:t> was administered in the adjuvant and first-line metastatic settings.</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0424270"/>
      </p:ext>
    </p:extLst>
  </p:cSld>
  <p:clrMapOvr>
    <a:masterClrMapping/>
  </p:clrMapOvr>
  <p:transition>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4" name="Title 3"/>
          <p:cNvSpPr>
            <a:spLocks noGrp="1"/>
          </p:cNvSpPr>
          <p:nvPr>
            <p:ph type="title"/>
          </p:nvPr>
        </p:nvSpPr>
        <p:spPr/>
        <p:txBody>
          <a:bodyPr/>
          <a:lstStyle/>
          <a:p>
            <a:r>
              <a:rPr lang="en-US" dirty="0" err="1" smtClean="0"/>
              <a:t>Ipatasertib</a:t>
            </a:r>
            <a:endParaRPr lang="en-US" dirty="0"/>
          </a:p>
        </p:txBody>
      </p:sp>
      <p:sp>
        <p:nvSpPr>
          <p:cNvPr id="5" name="Content Placeholder 4"/>
          <p:cNvSpPr>
            <a:spLocks noGrp="1"/>
          </p:cNvSpPr>
          <p:nvPr>
            <p:ph idx="1"/>
          </p:nvPr>
        </p:nvSpPr>
        <p:spPr/>
        <p:txBody>
          <a:bodyPr>
            <a:normAutofit lnSpcReduction="10000"/>
          </a:bodyPr>
          <a:lstStyle/>
          <a:p>
            <a:r>
              <a:rPr lang="en-US" dirty="0" smtClean="0"/>
              <a:t>The protein </a:t>
            </a:r>
            <a:r>
              <a:rPr lang="en-US" dirty="0" err="1" smtClean="0"/>
              <a:t>kinase</a:t>
            </a:r>
            <a:r>
              <a:rPr lang="en-US" dirty="0" smtClean="0"/>
              <a:t> B (AKT) pathway is commonly mutated in solid organ </a:t>
            </a:r>
            <a:r>
              <a:rPr lang="en-US" dirty="0" err="1" smtClean="0"/>
              <a:t>tumours</a:t>
            </a:r>
            <a:r>
              <a:rPr lang="en-US" dirty="0" smtClean="0"/>
              <a:t> playing a crucial role in cell survival and growth.</a:t>
            </a:r>
          </a:p>
          <a:p>
            <a:r>
              <a:rPr lang="en-US" dirty="0" err="1" smtClean="0"/>
              <a:t>Ipatasertib</a:t>
            </a:r>
            <a:r>
              <a:rPr lang="en-US" dirty="0" smtClean="0"/>
              <a:t> is a potent </a:t>
            </a:r>
            <a:r>
              <a:rPr lang="en-US" dirty="0" smtClean="0">
                <a:solidFill>
                  <a:srgbClr val="FF0000"/>
                </a:solidFill>
              </a:rPr>
              <a:t>AKT pathway </a:t>
            </a:r>
            <a:r>
              <a:rPr lang="en-US" dirty="0" err="1" smtClean="0">
                <a:solidFill>
                  <a:srgbClr val="FF0000"/>
                </a:solidFill>
              </a:rPr>
              <a:t>signalling</a:t>
            </a:r>
            <a:r>
              <a:rPr lang="en-US" dirty="0" smtClean="0">
                <a:solidFill>
                  <a:srgbClr val="FF0000"/>
                </a:solidFill>
              </a:rPr>
              <a:t> inhibitor</a:t>
            </a:r>
            <a:r>
              <a:rPr lang="en-US" dirty="0" smtClean="0"/>
              <a:t> which has demonstrated tolerability and </a:t>
            </a:r>
            <a:r>
              <a:rPr lang="en-US" dirty="0" err="1" smtClean="0"/>
              <a:t>antitumour</a:t>
            </a:r>
            <a:r>
              <a:rPr lang="en-US" dirty="0" smtClean="0"/>
              <a:t> activity in early clinical studies.</a:t>
            </a:r>
            <a:endParaRPr lang="en-US" dirty="0"/>
          </a:p>
        </p:txBody>
      </p:sp>
    </p:spTree>
    <p:extLst>
      <p:ext uri="{BB962C8B-B14F-4D97-AF65-F5344CB8AC3E}">
        <p14:creationId xmlns:p14="http://schemas.microsoft.com/office/powerpoint/2010/main" val="730424270"/>
      </p:ext>
    </p:extLst>
  </p:cSld>
  <p:clrMapOvr>
    <a:masterClrMapping/>
  </p:clrMapOvr>
  <p:transition>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3" name="Content Placeholder 2"/>
          <p:cNvSpPr>
            <a:spLocks noGrp="1"/>
          </p:cNvSpPr>
          <p:nvPr>
            <p:ph idx="1"/>
          </p:nvPr>
        </p:nvSpPr>
        <p:spPr>
          <a:xfrm>
            <a:off x="685800" y="365760"/>
            <a:ext cx="7772400" cy="4491990"/>
          </a:xfrm>
        </p:spPr>
        <p:txBody>
          <a:bodyPr>
            <a:normAutofit fontScale="92500"/>
          </a:bodyPr>
          <a:lstStyle/>
          <a:p>
            <a:r>
              <a:rPr lang="en-US" sz="3600" dirty="0" smtClean="0"/>
              <a:t>The </a:t>
            </a:r>
            <a:r>
              <a:rPr lang="en-US" sz="3600" dirty="0" smtClean="0">
                <a:solidFill>
                  <a:srgbClr val="00B0F0"/>
                </a:solidFill>
              </a:rPr>
              <a:t>LOTUS trial </a:t>
            </a:r>
            <a:r>
              <a:rPr lang="en-US" sz="3600" dirty="0" smtClean="0"/>
              <a:t>investigated </a:t>
            </a:r>
            <a:r>
              <a:rPr lang="en-US" sz="3600" dirty="0" err="1" smtClean="0"/>
              <a:t>ipatasertib</a:t>
            </a:r>
            <a:r>
              <a:rPr lang="en-US" sz="3600" dirty="0" smtClean="0"/>
              <a:t> in 124 patients in a </a:t>
            </a:r>
            <a:r>
              <a:rPr lang="en-US" sz="3600" dirty="0" err="1" smtClean="0"/>
              <a:t>randomised</a:t>
            </a:r>
            <a:r>
              <a:rPr lang="en-US" sz="3600" dirty="0" smtClean="0"/>
              <a:t> phase 2 study of </a:t>
            </a:r>
            <a:r>
              <a:rPr lang="en-US" sz="3600" dirty="0" err="1" smtClean="0"/>
              <a:t>ipatasertib</a:t>
            </a:r>
            <a:r>
              <a:rPr lang="en-US" sz="3600" dirty="0" smtClean="0"/>
              <a:t>/</a:t>
            </a:r>
            <a:r>
              <a:rPr lang="en-US" sz="3600" dirty="0" err="1" smtClean="0"/>
              <a:t>paclitaxel</a:t>
            </a:r>
            <a:r>
              <a:rPr lang="en-US" sz="3600" dirty="0" smtClean="0"/>
              <a:t> </a:t>
            </a:r>
            <a:r>
              <a:rPr lang="en-US" sz="3600" dirty="0" err="1" smtClean="0"/>
              <a:t>vs</a:t>
            </a:r>
            <a:r>
              <a:rPr lang="en-US" sz="3600" dirty="0" smtClean="0"/>
              <a:t> placebo/</a:t>
            </a:r>
            <a:r>
              <a:rPr lang="en-US" sz="3600" dirty="0" err="1" smtClean="0"/>
              <a:t>paclitaxel</a:t>
            </a:r>
            <a:r>
              <a:rPr lang="en-US" sz="3600" dirty="0" smtClean="0"/>
              <a:t> as first-line therapy for TNBC. In the overall population, the median </a:t>
            </a:r>
            <a:r>
              <a:rPr lang="en-US" sz="3600" dirty="0" smtClean="0">
                <a:solidFill>
                  <a:srgbClr val="00B0F0"/>
                </a:solidFill>
              </a:rPr>
              <a:t>PFS</a:t>
            </a:r>
            <a:r>
              <a:rPr lang="en-US" sz="3600" dirty="0" smtClean="0"/>
              <a:t> was enhanced with </a:t>
            </a:r>
            <a:r>
              <a:rPr lang="en-US" sz="3600" dirty="0" err="1" smtClean="0"/>
              <a:t>ipatasertib</a:t>
            </a:r>
            <a:r>
              <a:rPr lang="en-US" sz="3600" dirty="0" smtClean="0"/>
              <a:t> (6.2 mo </a:t>
            </a:r>
            <a:r>
              <a:rPr lang="en-US" sz="3600" dirty="0" err="1" smtClean="0"/>
              <a:t>vs</a:t>
            </a:r>
            <a:r>
              <a:rPr lang="en-US" sz="3600" dirty="0" smtClean="0"/>
              <a:t> 4.9 mo, HR =0.6, P = 0.037).</a:t>
            </a:r>
          </a:p>
        </p:txBody>
      </p:sp>
    </p:spTree>
    <p:extLst>
      <p:ext uri="{BB962C8B-B14F-4D97-AF65-F5344CB8AC3E}">
        <p14:creationId xmlns:p14="http://schemas.microsoft.com/office/powerpoint/2010/main" val="730424270"/>
      </p:ext>
    </p:extLst>
  </p:cSld>
  <p:clrMapOvr>
    <a:masterClrMapping/>
  </p:clrMapOvr>
  <p:transition>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236"/>
            <a:ext cx="8229600" cy="4628903"/>
          </a:xfrm>
        </p:spPr>
        <p:txBody>
          <a:bodyPr>
            <a:normAutofit/>
          </a:bodyPr>
          <a:lstStyle/>
          <a:p>
            <a:endParaRPr lang="en-US" dirty="0"/>
          </a:p>
        </p:txBody>
      </p:sp>
      <p:pic>
        <p:nvPicPr>
          <p:cNvPr id="4" name="Picture 2"/>
          <p:cNvPicPr>
            <a:picLocks noChangeAspect="1" noChangeArrowheads="1"/>
          </p:cNvPicPr>
          <p:nvPr/>
        </p:nvPicPr>
        <p:blipFill>
          <a:blip r:embed="rId2"/>
          <a:srcRect/>
          <a:stretch>
            <a:fillRect/>
          </a:stretch>
        </p:blipFill>
        <p:spPr bwMode="auto">
          <a:xfrm>
            <a:off x="-30157" y="0"/>
            <a:ext cx="9174157" cy="5715000"/>
          </a:xfrm>
          <a:prstGeom prst="rect">
            <a:avLst/>
          </a:prstGeom>
          <a:noFill/>
          <a:ln w="9525">
            <a:noFill/>
            <a:miter lim="800000"/>
            <a:headEnd/>
            <a:tailEnd/>
          </a:ln>
          <a:effectLst/>
        </p:spPr>
      </p:pic>
    </p:spTree>
    <p:extLst>
      <p:ext uri="{BB962C8B-B14F-4D97-AF65-F5344CB8AC3E}">
        <p14:creationId xmlns:p14="http://schemas.microsoft.com/office/powerpoint/2010/main" val="1279522991"/>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3" name="Content Placeholder 2"/>
          <p:cNvSpPr>
            <a:spLocks noGrp="1"/>
          </p:cNvSpPr>
          <p:nvPr>
            <p:ph idx="1"/>
          </p:nvPr>
        </p:nvSpPr>
        <p:spPr>
          <a:xfrm>
            <a:off x="685800" y="365760"/>
            <a:ext cx="7772400" cy="4491990"/>
          </a:xfrm>
        </p:spPr>
        <p:txBody>
          <a:bodyPr>
            <a:normAutofit/>
          </a:bodyPr>
          <a:lstStyle/>
          <a:p>
            <a:r>
              <a:rPr lang="en-US" sz="3600" dirty="0" smtClean="0"/>
              <a:t>Any patient with triple-negative disease should be offered a referral to a genetic counselor to discuss </a:t>
            </a:r>
            <a:r>
              <a:rPr lang="en-US" sz="3600" i="1" dirty="0" smtClean="0"/>
              <a:t>BRCA </a:t>
            </a:r>
            <a:r>
              <a:rPr lang="en-US" sz="3600" dirty="0" err="1" smtClean="0"/>
              <a:t>germline</a:t>
            </a:r>
            <a:r>
              <a:rPr lang="en-US" sz="3600" dirty="0" smtClean="0"/>
              <a:t> testing. </a:t>
            </a:r>
          </a:p>
          <a:p>
            <a:r>
              <a:rPr lang="en-US" sz="3600" dirty="0" smtClean="0"/>
              <a:t>Moreover, any patient age </a:t>
            </a:r>
            <a:r>
              <a:rPr lang="en-US" sz="3600" dirty="0" smtClean="0">
                <a:solidFill>
                  <a:srgbClr val="00B0F0"/>
                </a:solidFill>
              </a:rPr>
              <a:t>60 years or younger with TNBC </a:t>
            </a:r>
            <a:r>
              <a:rPr lang="en-US" sz="3600" dirty="0" smtClean="0"/>
              <a:t>should undergo </a:t>
            </a:r>
            <a:r>
              <a:rPr lang="en-US" sz="3600" i="1" dirty="0" smtClean="0">
                <a:solidFill>
                  <a:srgbClr val="00B0F0"/>
                </a:solidFill>
              </a:rPr>
              <a:t>BRCA</a:t>
            </a:r>
            <a:r>
              <a:rPr lang="en-US" sz="3600" dirty="0" smtClean="0">
                <a:solidFill>
                  <a:srgbClr val="00B0F0"/>
                </a:solidFill>
              </a:rPr>
              <a:t> </a:t>
            </a:r>
            <a:r>
              <a:rPr lang="en-US" sz="3600" dirty="0" err="1" smtClean="0">
                <a:solidFill>
                  <a:srgbClr val="00B0F0"/>
                </a:solidFill>
              </a:rPr>
              <a:t>germline</a:t>
            </a:r>
            <a:r>
              <a:rPr lang="en-US" sz="3600" dirty="0" smtClean="0">
                <a:solidFill>
                  <a:srgbClr val="00B0F0"/>
                </a:solidFill>
              </a:rPr>
              <a:t> testing</a:t>
            </a:r>
            <a:r>
              <a:rPr lang="en-US" sz="3600" dirty="0" smtClean="0"/>
              <a:t>. </a:t>
            </a:r>
          </a:p>
          <a:p>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0424270"/>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3" name="Content Placeholder 2"/>
          <p:cNvSpPr>
            <a:spLocks noGrp="1"/>
          </p:cNvSpPr>
          <p:nvPr>
            <p:ph idx="1"/>
          </p:nvPr>
        </p:nvSpPr>
        <p:spPr>
          <a:xfrm>
            <a:off x="685800" y="365760"/>
            <a:ext cx="7772400" cy="4491990"/>
          </a:xfrm>
        </p:spPr>
        <p:txBody>
          <a:bodyPr>
            <a:normAutofit/>
          </a:bodyPr>
          <a:lstStyle/>
          <a:p>
            <a:pPr>
              <a:buNone/>
            </a:pPr>
            <a:r>
              <a:rPr lang="en-US" sz="3600" b="1" dirty="0" smtClean="0"/>
              <a:t>Premenopausal status</a:t>
            </a:r>
          </a:p>
          <a:p>
            <a:endParaRPr lang="en-US" sz="3600" dirty="0" smtClean="0"/>
          </a:p>
          <a:p>
            <a:r>
              <a:rPr lang="en-US" sz="3600" dirty="0" smtClean="0">
                <a:solidFill>
                  <a:srgbClr val="FF0000"/>
                </a:solidFill>
              </a:rPr>
              <a:t>Premenopausal</a:t>
            </a:r>
            <a:r>
              <a:rPr lang="en-US" sz="3600" dirty="0" smtClean="0"/>
              <a:t> status has been associated with increased incidence of TNBC diagnosis as compared with postmenopausal status.</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0424270"/>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hemato &amp; onco\پاورپوینت آماده\background\simple-powerpoint-templates-white-background-free-download-power-point-template-flower-best-floral.jpg"/>
          <p:cNvPicPr>
            <a:picLocks noChangeAspect="1" noChangeArrowheads="1"/>
          </p:cNvPicPr>
          <p:nvPr/>
        </p:nvPicPr>
        <p:blipFill>
          <a:blip r:embed="rId2"/>
          <a:srcRect/>
          <a:stretch>
            <a:fillRect/>
          </a:stretch>
        </p:blipFill>
        <p:spPr bwMode="auto">
          <a:xfrm>
            <a:off x="0" y="285750"/>
            <a:ext cx="9144000" cy="5143500"/>
          </a:xfrm>
          <a:prstGeom prst="rect">
            <a:avLst/>
          </a:prstGeom>
          <a:noFill/>
        </p:spPr>
      </p:pic>
      <p:sp>
        <p:nvSpPr>
          <p:cNvPr id="3" name="Content Placeholder 2"/>
          <p:cNvSpPr>
            <a:spLocks noGrp="1"/>
          </p:cNvSpPr>
          <p:nvPr>
            <p:ph idx="1"/>
          </p:nvPr>
        </p:nvSpPr>
        <p:spPr>
          <a:xfrm>
            <a:off x="685800" y="365760"/>
            <a:ext cx="7772400" cy="4491990"/>
          </a:xfrm>
        </p:spPr>
        <p:txBody>
          <a:bodyPr>
            <a:normAutofit/>
          </a:bodyPr>
          <a:lstStyle/>
          <a:p>
            <a:r>
              <a:rPr lang="en-US" sz="3600" dirty="0" smtClean="0"/>
              <a:t>TNBC tends to behave </a:t>
            </a:r>
            <a:r>
              <a:rPr lang="en-US" sz="3600" dirty="0" smtClean="0">
                <a:solidFill>
                  <a:srgbClr val="FF0000"/>
                </a:solidFill>
              </a:rPr>
              <a:t>more aggressively</a:t>
            </a:r>
            <a:r>
              <a:rPr lang="en-US" sz="3600" dirty="0" smtClean="0"/>
              <a:t> than other types of breast cancer.</a:t>
            </a:r>
          </a:p>
          <a:p>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0424270"/>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2945</TotalTime>
  <Words>1843</Words>
  <Application>Microsoft Office PowerPoint</Application>
  <PresentationFormat>On-screen Show (16:10)</PresentationFormat>
  <Paragraphs>162</Paragraphs>
  <Slides>66</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66</vt:i4>
      </vt:variant>
    </vt:vector>
  </HeadingPairs>
  <TitlesOfParts>
    <vt:vector size="75" baseType="lpstr">
      <vt:lpstr>Arial</vt:lpstr>
      <vt:lpstr>Calibri</vt:lpstr>
      <vt:lpstr>Calibri Light</vt:lpstr>
      <vt:lpstr>Times New Roman</vt:lpstr>
      <vt:lpstr>Wingdings</vt:lpstr>
      <vt:lpstr>Office Theme</vt:lpstr>
      <vt:lpstr>1_Office Theme</vt:lpstr>
      <vt:lpstr>2_Office Theme</vt:lpstr>
      <vt:lpstr>Tema de Office</vt:lpstr>
      <vt:lpstr>PowerPoint Presentation</vt:lpstr>
      <vt:lpstr>PowerPoint Presentation</vt:lpstr>
      <vt:lpstr>Metastatic TNBC</vt:lpstr>
      <vt:lpstr>PowerPoint Presentation</vt:lpstr>
      <vt:lpstr>PowerPoint Presentation</vt:lpstr>
      <vt:lpstr>Risk factors associated with the diagnosis of TNBC</vt:lpstr>
      <vt:lpstr>PowerPoint Presentation</vt:lpstr>
      <vt:lpstr>PowerPoint Presentation</vt:lpstr>
      <vt:lpstr>PowerPoint Presentation</vt:lpstr>
      <vt:lpstr>Immunogenic potential of TNBC</vt:lpstr>
      <vt:lpstr>Immunogenic potential of TNBC</vt:lpstr>
      <vt:lpstr>Immunogenic potential of TNBC</vt:lpstr>
      <vt:lpstr>METASTATIC DISEASE </vt:lpstr>
      <vt:lpstr>METASTATIC DISEASE </vt:lpstr>
      <vt:lpstr>METASTATIC DISEASE </vt:lpstr>
      <vt:lpstr>PowerPoint Presentation</vt:lpstr>
      <vt:lpstr>PowerPoint Presentation</vt:lpstr>
      <vt:lpstr>PD-L1 expression</vt:lpstr>
      <vt:lpstr>PowerPoint Presentation</vt:lpstr>
      <vt:lpstr>PowerPoint Presentation</vt:lpstr>
      <vt:lpstr>PowerPoint Presentation</vt:lpstr>
      <vt:lpstr>PowerPoint Presentation</vt:lpstr>
      <vt:lpstr>PowerPoint Presentation</vt:lpstr>
      <vt:lpstr>PowerPoint Presentation</vt:lpstr>
      <vt:lpstr>Tumor mutational burden (TMB), microsatellite instability (MSI), and mismatch repair deficiency (dMMR)</vt:lpstr>
      <vt:lpstr>PowerPoint Presentation</vt:lpstr>
      <vt:lpstr>PowerPoint Presentation</vt:lpstr>
      <vt:lpstr>PowerPoint Presentation</vt:lpstr>
      <vt:lpstr>PD-L1-negative tumors</vt:lpstr>
      <vt:lpstr>PD-L1-positive tumors</vt:lpstr>
      <vt:lpstr>PD-L1-positive tumors</vt:lpstr>
      <vt:lpstr>PowerPoint Presentation</vt:lpstr>
      <vt:lpstr>Phase III first line metastatic immunotherapy + chemotherapy</vt:lpstr>
      <vt:lpstr>IMpassion 130 trial</vt:lpstr>
      <vt:lpstr>IMpassion 130 trial</vt:lpstr>
      <vt:lpstr>IMpassion 131 trial</vt:lpstr>
      <vt:lpstr>KEYNOTE 355</vt:lpstr>
      <vt:lpstr>KEYNOTE 355</vt:lpstr>
      <vt:lpstr>Germline BRCA mutation</vt:lpstr>
      <vt:lpstr>PowerPoint Presentation</vt:lpstr>
      <vt:lpstr>PowerPoint Presentation</vt:lpstr>
      <vt:lpstr>PowerPoint Presentation</vt:lpstr>
      <vt:lpstr>Pivotal Phase III studies of poly adenosine diphosphate ribose polymerase inhibitors in patients with germline BRCA1/BRCA2 mutations</vt:lpstr>
      <vt:lpstr>OlympiAD trial</vt:lpstr>
      <vt:lpstr>EMBRACA trial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ASCENT study</vt:lpstr>
      <vt:lpstr>ASCENT study</vt:lpstr>
      <vt:lpstr>Pembrolizumab for tumors with high TMB or MSI-H/dMMR tumors</vt:lpstr>
      <vt:lpstr>PowerPoint Presentation</vt:lpstr>
      <vt:lpstr>INVESTIGATIONAL OPTIONS</vt:lpstr>
      <vt:lpstr>Epidermal growth factor receptor inhibitors</vt:lpstr>
      <vt:lpstr>Androgen receptor inhibitor</vt:lpstr>
      <vt:lpstr>Androgen receptor inhibitor</vt:lpstr>
      <vt:lpstr>Androgen receptor inhibitor</vt:lpstr>
      <vt:lpstr>Angiogenesis inhibitor</vt:lpstr>
      <vt:lpstr>Ipatasertib</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your title here</dc:title>
  <dc:creator>user</dc:creator>
  <cp:lastModifiedBy>user</cp:lastModifiedBy>
  <cp:revision>1851</cp:revision>
  <dcterms:created xsi:type="dcterms:W3CDTF">2006-08-16T00:00:00Z</dcterms:created>
  <dcterms:modified xsi:type="dcterms:W3CDTF">2021-06-15T07:47:03Z</dcterms:modified>
</cp:coreProperties>
</file>